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8"/>
  </p:notesMasterIdLst>
  <p:sldIdLst>
    <p:sldId id="256" r:id="rId3"/>
    <p:sldId id="257" r:id="rId4"/>
    <p:sldId id="283" r:id="rId5"/>
    <p:sldId id="284" r:id="rId6"/>
    <p:sldId id="282" r:id="rId7"/>
    <p:sldId id="285" r:id="rId8"/>
    <p:sldId id="277" r:id="rId9"/>
    <p:sldId id="286" r:id="rId10"/>
    <p:sldId id="287" r:id="rId11"/>
    <p:sldId id="266" r:id="rId12"/>
    <p:sldId id="288" r:id="rId13"/>
    <p:sldId id="265" r:id="rId14"/>
    <p:sldId id="274" r:id="rId15"/>
    <p:sldId id="281" r:id="rId16"/>
    <p:sldId id="276" r:id="rId17"/>
    <p:sldId id="278" r:id="rId18"/>
    <p:sldId id="280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77379" autoAdjust="0"/>
  </p:normalViewPr>
  <p:slideViewPr>
    <p:cSldViewPr>
      <p:cViewPr varScale="1">
        <p:scale>
          <a:sx n="68" d="100"/>
          <a:sy n="68" d="100"/>
        </p:scale>
        <p:origin x="78" y="25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93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CA6F35-3263-48B9-87E4-4749555046FD}" type="datetimeFigureOut">
              <a:rPr lang="sr-Latn-RS" smtClean="0"/>
              <a:t>6.10.2016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13AB1-62FD-49D5-9BA3-EA1A9E4034C7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454942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C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3AB1-62FD-49D5-9BA3-EA1A9E4034C7}" type="slidenum">
              <a:rPr lang="sr-Latn-RS" smtClean="0"/>
              <a:t>15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55981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err="1" smtClean="0"/>
              <a:t>iOS</a:t>
            </a:r>
            <a:r>
              <a:rPr lang="sr-Latn-RS" baseline="0" dirty="0" smtClean="0"/>
              <a:t> Platforma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18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863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err="1" smtClean="0"/>
              <a:t>iOS</a:t>
            </a:r>
            <a:r>
              <a:rPr lang="sr-Latn-RS" dirty="0" smtClean="0"/>
              <a:t> uređaji su pre dve godine zvanični ušli u Srbiju,</a:t>
            </a:r>
            <a:r>
              <a:rPr lang="sr-Latn-RS" baseline="0" dirty="0" smtClean="0"/>
              <a:t> odnosno Telekom Srbija ih je uvrstio u svoju ponudu. 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19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8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Šta je potrebno:</a:t>
            </a:r>
          </a:p>
          <a:p>
            <a:pPr marL="171450" indent="-171450">
              <a:buFontTx/>
              <a:buChar char="-"/>
            </a:pPr>
            <a:r>
              <a:rPr lang="sr-Latn-RS" dirty="0" err="1" smtClean="0"/>
              <a:t>Apple</a:t>
            </a:r>
            <a:r>
              <a:rPr lang="sr-Latn-RS" dirty="0" smtClean="0"/>
              <a:t> računar</a:t>
            </a:r>
          </a:p>
          <a:p>
            <a:pPr marL="171450" indent="-171450">
              <a:buFontTx/>
              <a:buChar char="-"/>
            </a:pPr>
            <a:r>
              <a:rPr lang="sr-Latn-RS" dirty="0" err="1" smtClean="0"/>
              <a:t>Xcode</a:t>
            </a:r>
            <a:endParaRPr lang="sr-Latn-RS" dirty="0" smtClean="0"/>
          </a:p>
          <a:p>
            <a:pPr marL="171450" indent="-171450">
              <a:buFontTx/>
              <a:buChar char="-"/>
            </a:pPr>
            <a:r>
              <a:rPr lang="sr-Latn-RS" dirty="0" err="1" smtClean="0"/>
              <a:t>Obj</a:t>
            </a:r>
            <a:r>
              <a:rPr lang="sr-Latn-RS" dirty="0" smtClean="0"/>
              <a:t>-C / </a:t>
            </a:r>
            <a:r>
              <a:rPr lang="sr-Latn-RS" dirty="0" err="1" smtClean="0"/>
              <a:t>Swift</a:t>
            </a:r>
            <a:endParaRPr lang="sr-Latn-RS" dirty="0" smtClean="0"/>
          </a:p>
          <a:p>
            <a:pPr marL="171450" indent="-171450">
              <a:buFontTx/>
              <a:buChar char="-"/>
            </a:pPr>
            <a:r>
              <a:rPr lang="sr-Latn-RS" dirty="0" err="1" smtClean="0"/>
              <a:t>Apple</a:t>
            </a:r>
            <a:r>
              <a:rPr lang="sr-Latn-RS" dirty="0" smtClean="0"/>
              <a:t> </a:t>
            </a:r>
            <a:r>
              <a:rPr lang="sr-Latn-RS" dirty="0" err="1" smtClean="0"/>
              <a:t>developer</a:t>
            </a:r>
            <a:r>
              <a:rPr lang="sr-Latn-RS" dirty="0" smtClean="0"/>
              <a:t> nalog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20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582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Možete koristiti ili </a:t>
            </a:r>
            <a:r>
              <a:rPr lang="sr-Latn-RS" dirty="0" err="1" smtClean="0"/>
              <a:t>Obj</a:t>
            </a:r>
            <a:r>
              <a:rPr lang="sr-Latn-RS" dirty="0" smtClean="0"/>
              <a:t>-C ili </a:t>
            </a:r>
            <a:r>
              <a:rPr lang="sr-Latn-RS" dirty="0" err="1" smtClean="0"/>
              <a:t>Swift</a:t>
            </a:r>
            <a:r>
              <a:rPr lang="sr-Latn-RS" dirty="0" smtClean="0"/>
              <a:t>, ali </a:t>
            </a:r>
            <a:r>
              <a:rPr lang="sr-Latn-RS" dirty="0" err="1" smtClean="0"/>
              <a:t>Swift</a:t>
            </a:r>
            <a:r>
              <a:rPr lang="sr-Latn-RS" dirty="0" smtClean="0"/>
              <a:t> je značajno napredniji jezik koji je lakše</a:t>
            </a:r>
            <a:r>
              <a:rPr lang="sr-Latn-RS" baseline="0" dirty="0" smtClean="0"/>
              <a:t> naučiti. Očekuje se da će u naredne 2 do 3 godine </a:t>
            </a:r>
            <a:r>
              <a:rPr lang="sr-Latn-RS" baseline="0" dirty="0" err="1" smtClean="0"/>
              <a:t>Swift</a:t>
            </a:r>
            <a:r>
              <a:rPr lang="sr-Latn-RS" baseline="0" dirty="0" smtClean="0"/>
              <a:t> imati apsolutni primat u odnosu na </a:t>
            </a:r>
            <a:r>
              <a:rPr lang="sr-Latn-RS" baseline="0" dirty="0" err="1" smtClean="0"/>
              <a:t>Obj</a:t>
            </a:r>
            <a:r>
              <a:rPr lang="sr-Latn-RS" baseline="0" dirty="0" smtClean="0"/>
              <a:t>-C. Takođe, aplikacije za </a:t>
            </a:r>
            <a:r>
              <a:rPr lang="sr-Latn-RS" baseline="0" dirty="0" err="1" smtClean="0"/>
              <a:t>iOS</a:t>
            </a:r>
            <a:r>
              <a:rPr lang="sr-Latn-RS" baseline="0" dirty="0" smtClean="0"/>
              <a:t> platformu imaju izražen vizuelni momenat, odnosno bitno je da izgledaju lepo i da prate preporuke za UI/UX koje je </a:t>
            </a:r>
            <a:r>
              <a:rPr lang="sr-Latn-RS" baseline="0" dirty="0" err="1" smtClean="0"/>
              <a:t>Apple</a:t>
            </a:r>
            <a:r>
              <a:rPr lang="sr-Latn-RS" baseline="0" dirty="0" smtClean="0"/>
              <a:t> definisao.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21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652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Specifičnosti:</a:t>
            </a:r>
          </a:p>
          <a:p>
            <a:pPr marL="171450" indent="-171450">
              <a:buFontTx/>
              <a:buChar char="-"/>
            </a:pPr>
            <a:r>
              <a:rPr lang="sr-Latn-RS" dirty="0" smtClean="0"/>
              <a:t>U najvećem</a:t>
            </a:r>
            <a:r>
              <a:rPr lang="sr-Latn-RS" baseline="0" dirty="0" smtClean="0"/>
              <a:t> broju slučajeva se prvo izbacuje </a:t>
            </a:r>
            <a:r>
              <a:rPr lang="sr-Latn-RS" baseline="0" dirty="0" err="1" smtClean="0"/>
              <a:t>iOS</a:t>
            </a:r>
            <a:r>
              <a:rPr lang="sr-Latn-RS" baseline="0" dirty="0" smtClean="0"/>
              <a:t> aplikacija, pa tek onda Android</a:t>
            </a:r>
          </a:p>
          <a:p>
            <a:pPr marL="171450" indent="-171450">
              <a:buFontTx/>
              <a:buChar char="-"/>
            </a:pPr>
            <a:r>
              <a:rPr lang="sr-Latn-RS" baseline="0" dirty="0" err="1" smtClean="0"/>
              <a:t>iOS</a:t>
            </a:r>
            <a:r>
              <a:rPr lang="sr-Latn-RS" baseline="0" dirty="0" smtClean="0"/>
              <a:t> uređaji su mnogo manje fragmentirani od Android uređaja</a:t>
            </a:r>
          </a:p>
          <a:p>
            <a:pPr marL="171450" indent="-171450">
              <a:buFontTx/>
              <a:buChar char="-"/>
            </a:pPr>
            <a:r>
              <a:rPr lang="sr-Latn-RS" baseline="0" dirty="0" err="1" smtClean="0"/>
              <a:t>iOS</a:t>
            </a:r>
            <a:r>
              <a:rPr lang="sr-Latn-RS" baseline="0" dirty="0" smtClean="0"/>
              <a:t> korisnici su </a:t>
            </a:r>
            <a:r>
              <a:rPr lang="sr-Latn-RS" baseline="0" dirty="0" err="1" smtClean="0"/>
              <a:t>češto</a:t>
            </a:r>
            <a:r>
              <a:rPr lang="sr-Latn-RS" baseline="0" dirty="0" smtClean="0"/>
              <a:t> platežno sposobniji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22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584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23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171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dirty="0" smtClean="0"/>
              <a:t>Zbo</a:t>
            </a:r>
            <a:r>
              <a:rPr lang="sr-Latn-RS" baseline="0" dirty="0" smtClean="0"/>
              <a:t>g čega biste se usmeravali u </a:t>
            </a:r>
            <a:r>
              <a:rPr lang="sr-Latn-RS" baseline="0" dirty="0" err="1" smtClean="0"/>
              <a:t>iOS</a:t>
            </a:r>
            <a:r>
              <a:rPr lang="sr-Latn-RS" baseline="0" dirty="0" smtClean="0"/>
              <a:t> smeru? Zato što su programeri generalno deficitarni, a </a:t>
            </a:r>
            <a:r>
              <a:rPr lang="sr-Latn-RS" baseline="0" dirty="0" err="1" smtClean="0"/>
              <a:t>iOS</a:t>
            </a:r>
            <a:r>
              <a:rPr lang="sr-Latn-RS" baseline="0" dirty="0" smtClean="0"/>
              <a:t> programeri su neverovatno deficitarni. Osim što ih praktično nema na tržištu, njihove plate su 20 do 30% više nego ostalih programera.</a:t>
            </a:r>
            <a:endParaRPr lang="sr-Latn-R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24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24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Motivacija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25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081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Više od polovine najtraženijih</a:t>
            </a:r>
            <a:r>
              <a:rPr lang="sr-Latn-RS" baseline="0" dirty="0" smtClean="0"/>
              <a:t> zanimanja na globalnom nivou (</a:t>
            </a:r>
            <a:r>
              <a:rPr lang="sr-Latn-RS" baseline="0" dirty="0" err="1" smtClean="0"/>
              <a:t>Glassdoor</a:t>
            </a:r>
            <a:r>
              <a:rPr lang="sr-Latn-RS" baseline="0" dirty="0" smtClean="0"/>
              <a:t> je izvor) je direktno vezano za IT sektor.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26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7918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Dve vrste ljudi – oni koji će robotima govoriti šta da rade, i oni kojima će roboti govoriti šta da rade</a:t>
            </a:r>
          </a:p>
          <a:p>
            <a:r>
              <a:rPr lang="sr-Latn-RS" dirty="0" smtClean="0"/>
              <a:t>GE video, direktor</a:t>
            </a:r>
            <a:r>
              <a:rPr lang="sr-Latn-RS" baseline="0" dirty="0" smtClean="0"/>
              <a:t> – svaki novi zaposleni mora da zna da programira</a:t>
            </a:r>
            <a:endParaRPr lang="sr-Latn-R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27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786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r-Latn-RS" dirty="0" smtClean="0"/>
              <a:t>U ovom</a:t>
            </a:r>
            <a:r>
              <a:rPr lang="sr-Latn-RS" baseline="0" dirty="0" smtClean="0"/>
              <a:t> trenutku bismo mogli da zaposlimo 1000 ljudi, da postoje</a:t>
            </a:r>
          </a:p>
          <a:p>
            <a:pPr marL="171450" indent="-171450">
              <a:buFontTx/>
              <a:buChar char="-"/>
            </a:pPr>
            <a:r>
              <a:rPr lang="sr-Latn-RS" baseline="0" dirty="0" smtClean="0"/>
              <a:t>Edukacija je najveći problem</a:t>
            </a:r>
            <a:endParaRPr lang="sr-Latn-R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28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779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29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6679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err="1" smtClean="0"/>
              <a:t>Seven</a:t>
            </a:r>
            <a:r>
              <a:rPr lang="sr-Latn-RS" dirty="0" smtClean="0"/>
              <a:t> </a:t>
            </a:r>
            <a:r>
              <a:rPr lang="sr-Latn-RS" dirty="0" err="1" smtClean="0"/>
              <a:t>Bridges</a:t>
            </a:r>
            <a:r>
              <a:rPr lang="sr-Latn-RS" dirty="0" smtClean="0"/>
              <a:t> </a:t>
            </a:r>
            <a:r>
              <a:rPr lang="sr-Latn-RS" dirty="0" err="1" smtClean="0"/>
              <a:t>Genomics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30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81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Devana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31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457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Osmatrač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32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1937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err="1" smtClean="0"/>
              <a:t>Nordeus</a:t>
            </a:r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33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6804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Latn-RS" dirty="0" smtClean="0"/>
              <a:t>Mnogi</a:t>
            </a:r>
            <a:r>
              <a:rPr lang="sr-Latn-RS" baseline="0" dirty="0" smtClean="0"/>
              <a:t> odlični programeri danas daju otkaze u kompanijama u kojima rade i gde su jako dobro plaćeni – odlaze da naprave svoje proizvode za globalno tržište.</a:t>
            </a:r>
            <a:endParaRPr lang="sr-Latn-R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1E003-6F48-4F83-BD0B-E9F9901C09CA}" type="slidenum">
              <a:rPr lang="sr-Latn-RS">
                <a:solidFill>
                  <a:prstClr val="black"/>
                </a:solidFill>
              </a:rPr>
              <a:pPr/>
              <a:t>34</a:t>
            </a:fld>
            <a:endParaRPr lang="sr-Latn-R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865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55"/>
            <a:ext cx="9144000" cy="51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6896" y="4400550"/>
            <a:ext cx="902304" cy="455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809750"/>
            <a:ext cx="8229600" cy="857250"/>
          </a:xfrm>
        </p:spPr>
        <p:txBody>
          <a:bodyPr/>
          <a:lstStyle>
            <a:lvl1pPr algn="l"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 smtClean="0"/>
              <a:t>NASLOV Verdana (24px)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" hasCustomPrompt="1"/>
          </p:nvPr>
        </p:nvSpPr>
        <p:spPr>
          <a:xfrm>
            <a:off x="304800" y="2647950"/>
            <a:ext cx="8229600" cy="1314086"/>
          </a:xfrm>
        </p:spPr>
        <p:txBody>
          <a:bodyPr/>
          <a:lstStyle>
            <a:lvl1pPr algn="l">
              <a:defRPr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sr-Latn-CS" altLang="en-US" dirty="0" smtClean="0"/>
              <a:t>Dodatni tekst na naslovnoj strani prezentacije – ako je potrebno (</a:t>
            </a:r>
            <a:r>
              <a:rPr lang="en-US" altLang="en-US" dirty="0" smtClean="0"/>
              <a:t>Verdana</a:t>
            </a:r>
            <a:r>
              <a:rPr lang="sr-Latn-CS" altLang="en-US" dirty="0" smtClean="0"/>
              <a:t>, </a:t>
            </a:r>
            <a:r>
              <a:rPr lang="en-US" altLang="en-US" dirty="0" smtClean="0"/>
              <a:t>1</a:t>
            </a:r>
            <a:r>
              <a:rPr lang="sr-Latn-CS" altLang="en-US" dirty="0" smtClean="0"/>
              <a:t>1px)</a:t>
            </a:r>
          </a:p>
          <a:p>
            <a:endParaRPr 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0200" y="4564306"/>
            <a:ext cx="902304" cy="12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499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Work\Clients\MTS\Rebranding 2014\!FINAL\Korisnichki Materijali\PPT Templates\Presentation template_Pozadina 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"/>
            <a:ext cx="9144000" cy="514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" y="133349"/>
            <a:ext cx="7772400" cy="457201"/>
          </a:xfrm>
        </p:spPr>
        <p:txBody>
          <a:bodyPr>
            <a:normAutofit/>
          </a:bodyPr>
          <a:lstStyle>
            <a:lvl1pPr algn="l"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NASLOV</a:t>
            </a:r>
            <a:r>
              <a:rPr lang="sr-Latn-CS" dirty="0" smtClean="0"/>
              <a:t> STRANE</a:t>
            </a:r>
            <a:r>
              <a:rPr lang="en-US" dirty="0" smtClean="0"/>
              <a:t> Verdana (16px)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" y="1047750"/>
            <a:ext cx="7772400" cy="3276600"/>
          </a:xfrm>
        </p:spPr>
        <p:txBody>
          <a:bodyPr>
            <a:normAutofit/>
          </a:bodyPr>
          <a:lstStyle>
            <a:lvl1pPr marL="0" indent="0" algn="l">
              <a:buNone/>
              <a:defRPr sz="13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dirty="0" smtClean="0"/>
              <a:t>Tekst </a:t>
            </a:r>
            <a:r>
              <a:rPr lang="en-US" dirty="0" smtClean="0"/>
              <a:t>(</a:t>
            </a:r>
            <a:r>
              <a:rPr lang="en-US" altLang="en-US" dirty="0" smtClean="0"/>
              <a:t>Verdana</a:t>
            </a:r>
            <a:r>
              <a:rPr lang="sr-Latn-CS" altLang="en-US" dirty="0" smtClean="0"/>
              <a:t>, </a:t>
            </a:r>
            <a:r>
              <a:rPr lang="en-US" dirty="0" smtClean="0"/>
              <a:t>13px)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228600" y="590550"/>
            <a:ext cx="79248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D:\Work\Clients\MTS\Rebranding 2014\!FINAL\Korisnichki Materijali\PPT Templates\Logos-0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476750"/>
            <a:ext cx="902340" cy="455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0201" y="4640505"/>
            <a:ext cx="902302" cy="12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81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55"/>
            <a:ext cx="9144000" cy="51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809750"/>
            <a:ext cx="82296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r-Latn-CS" dirty="0" smtClean="0"/>
              <a:t>MEĐU</a:t>
            </a:r>
            <a:r>
              <a:rPr lang="en-US" dirty="0" smtClean="0"/>
              <a:t> NASLOV Verdana (24px)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304800" y="2647950"/>
            <a:ext cx="8229600" cy="1314086"/>
          </a:xfrm>
        </p:spPr>
        <p:txBody>
          <a:bodyPr/>
          <a:lstStyle>
            <a:lvl1pPr algn="l">
              <a:defRPr/>
            </a:lvl1pPr>
          </a:lstStyle>
          <a:p>
            <a:r>
              <a:rPr lang="sr-Latn-CS" altLang="en-US" dirty="0" smtClean="0"/>
              <a:t>Dodatni tekst – ako je potreban na ovoj stranici (</a:t>
            </a:r>
            <a:r>
              <a:rPr lang="en-US" altLang="en-US" dirty="0" smtClean="0"/>
              <a:t>Verdana</a:t>
            </a:r>
            <a:r>
              <a:rPr lang="sr-Latn-CS" altLang="en-US" dirty="0" smtClean="0"/>
              <a:t>, </a:t>
            </a:r>
            <a:r>
              <a:rPr lang="en-US" altLang="en-US" dirty="0" smtClean="0"/>
              <a:t>1</a:t>
            </a:r>
            <a:r>
              <a:rPr lang="sr-Latn-CS" altLang="en-US" dirty="0" smtClean="0"/>
              <a:t>1px)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448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Work\Clients\MTS\Rebranding 2014\!FINAL\Korisnichki Materijali\PPT Templates\Presentation template_Pozadina 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"/>
            <a:ext cx="9144000" cy="514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" y="133349"/>
            <a:ext cx="7772400" cy="457201"/>
          </a:xfrm>
        </p:spPr>
        <p:txBody>
          <a:bodyPr>
            <a:normAutofit/>
          </a:bodyPr>
          <a:lstStyle>
            <a:lvl1pPr algn="l"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NASLOV </a:t>
            </a:r>
            <a:r>
              <a:rPr lang="sr-Latn-CS" dirty="0" smtClean="0"/>
              <a:t>STRANE</a:t>
            </a:r>
            <a:r>
              <a:rPr lang="en-US" dirty="0" smtClean="0"/>
              <a:t> Verdana (16px)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228600" y="590550"/>
            <a:ext cx="79248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D:\Work\Clients\MTS\Rebranding 2014\!FINAL\Korisnichki Materijali\PPT Templates\Logos-0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476750"/>
            <a:ext cx="902340" cy="455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0201" y="4640505"/>
            <a:ext cx="902302" cy="12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" y="1047750"/>
            <a:ext cx="7772400" cy="3276600"/>
          </a:xfrm>
        </p:spPr>
        <p:txBody>
          <a:bodyPr>
            <a:normAutofit/>
          </a:bodyPr>
          <a:lstStyle>
            <a:lvl1pPr marL="0" indent="0" algn="l">
              <a:buNone/>
              <a:defRPr sz="13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dirty="0" smtClean="0"/>
              <a:t>Tekst </a:t>
            </a:r>
            <a:r>
              <a:rPr lang="en-US" dirty="0" smtClean="0"/>
              <a:t>(</a:t>
            </a:r>
            <a:r>
              <a:rPr lang="en-US" altLang="en-US" dirty="0" smtClean="0"/>
              <a:t>Verdana</a:t>
            </a:r>
            <a:r>
              <a:rPr lang="sr-Latn-CS" altLang="en-US" dirty="0" smtClean="0"/>
              <a:t>, </a:t>
            </a:r>
            <a:r>
              <a:rPr lang="en-US" dirty="0" smtClean="0"/>
              <a:t>13px)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68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55"/>
            <a:ext cx="9144000" cy="51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809750"/>
            <a:ext cx="82296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sr-Latn-CS" dirty="0" smtClean="0"/>
              <a:t>HVALA </a:t>
            </a:r>
            <a:r>
              <a:rPr lang="en-US" dirty="0" smtClean="0"/>
              <a:t>Verdana (24px)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304800" y="2647950"/>
            <a:ext cx="8229600" cy="1314086"/>
          </a:xfrm>
        </p:spPr>
        <p:txBody>
          <a:bodyPr/>
          <a:lstStyle>
            <a:lvl1pPr algn="l">
              <a:defRPr/>
            </a:lvl1pPr>
          </a:lstStyle>
          <a:p>
            <a:r>
              <a:rPr lang="sr-Latn-CS" altLang="en-US" dirty="0" smtClean="0"/>
              <a:t>Dodatni tekst – ako je potreban na ovoj stranici (</a:t>
            </a:r>
            <a:r>
              <a:rPr lang="en-US" altLang="en-US" dirty="0" smtClean="0"/>
              <a:t>Verdana</a:t>
            </a:r>
            <a:r>
              <a:rPr lang="sr-Latn-CS" altLang="en-US" dirty="0" smtClean="0"/>
              <a:t>, </a:t>
            </a:r>
            <a:r>
              <a:rPr lang="en-US" altLang="en-US" dirty="0" smtClean="0"/>
              <a:t>1</a:t>
            </a:r>
            <a:r>
              <a:rPr lang="sr-Latn-CS" altLang="en-US" dirty="0" smtClean="0"/>
              <a:t>1px)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71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010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330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870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371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401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949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8319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8083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1703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1273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89A76-98E1-4514-9801-41900B596491}" type="datetimeFigureOut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C02B7-E7BC-4310-B370-6AFE644F6A51}" type="slidenum">
              <a:rPr lang="sr-Latn-R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129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555"/>
            <a:ext cx="9144000" cy="51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09750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76550"/>
            <a:ext cx="8229600" cy="13140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0982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1" r:id="rId3"/>
    <p:sldLayoutId id="2147483654" r:id="rId4"/>
    <p:sldLayoutId id="2147483655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24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1100" kern="1200">
          <a:solidFill>
            <a:schemeClr val="bg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742950" indent="-285750" algn="ctr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>
              <a:lumMod val="75000"/>
              <a:lumOff val="25000"/>
            </a:schemeClr>
          </a:solidFill>
          <a:latin typeface="Antenna Light" pitchFamily="50" charset="0"/>
          <a:ea typeface="+mn-ea"/>
          <a:cs typeface="+mn-cs"/>
        </a:defRPr>
      </a:lvl2pPr>
      <a:lvl3pPr marL="1143000" indent="-228600" algn="ctr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Antenna Light" pitchFamily="50" charset="0"/>
          <a:ea typeface="+mn-ea"/>
          <a:cs typeface="+mn-cs"/>
        </a:defRPr>
      </a:lvl3pPr>
      <a:lvl4pPr marL="1600200" indent="-228600" algn="ctr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>
              <a:lumMod val="75000"/>
              <a:lumOff val="25000"/>
            </a:schemeClr>
          </a:solidFill>
          <a:latin typeface="Antenna Light" pitchFamily="50" charset="0"/>
          <a:ea typeface="+mn-ea"/>
          <a:cs typeface="+mn-cs"/>
        </a:defRPr>
      </a:lvl4pPr>
      <a:lvl5pPr marL="2057400" indent="-228600" algn="ctr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400" kern="1200">
          <a:solidFill>
            <a:schemeClr val="tx1">
              <a:lumMod val="75000"/>
              <a:lumOff val="25000"/>
            </a:schemeClr>
          </a:solidFill>
          <a:latin typeface="Antenna Light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89A76-98E1-4514-9801-41900B596491}" type="datetimeFigureOut">
              <a:rPr lang="sr-Latn-RS" smtClean="0">
                <a:solidFill>
                  <a:prstClr val="black">
                    <a:tint val="75000"/>
                  </a:prstClr>
                </a:solidFill>
              </a:rPr>
              <a:pPr/>
              <a:t>6.10.2016</a:t>
            </a:fld>
            <a:endParaRPr lang="sr-Latn-R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C02B7-E7BC-4310-B370-6AFE644F6A51}" type="slidenum">
              <a:rPr lang="sr-Latn-R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r-Latn-RS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110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mtsappkonkurs@telekom.rs" TargetMode="External"/><Relationship Id="rId2" Type="http://schemas.openxmlformats.org/officeDocument/2006/relationships/hyperlink" Target="http://www.appkonkurs.mts.r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mtsandroid@telekom.rs" TargetMode="External"/><Relationship Id="rId4" Type="http://schemas.openxmlformats.org/officeDocument/2006/relationships/hyperlink" Target="http://forum.appkonkurs.mts.rs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mtsappkonkurs@telekom.rs" TargetMode="External"/><Relationship Id="rId2" Type="http://schemas.openxmlformats.org/officeDocument/2006/relationships/hyperlink" Target="http://forum.appkonkurs.mts.rs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933450"/>
            <a:ext cx="5334000" cy="267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10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Uvod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666750"/>
            <a:ext cx="8458200" cy="373380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90000"/>
              </a:lnSpc>
            </a:pPr>
            <a:endParaRPr lang="sr-Latn-CS" b="1" dirty="0" smtClean="0">
              <a:solidFill>
                <a:schemeClr val="tx1"/>
              </a:solidFill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sr-Latn-CS" sz="1500" b="1" dirty="0" smtClean="0">
              <a:solidFill>
                <a:schemeClr val="tx1"/>
              </a:solidFill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sr-Latn-CS" sz="1500" b="1" dirty="0">
              <a:solidFill>
                <a:schemeClr val="tx1"/>
              </a:solidFill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sr-Latn-CS" sz="2900" dirty="0" smtClean="0">
              <a:solidFill>
                <a:schemeClr val="tx1"/>
              </a:solidFill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sr-Latn-CS" sz="4800" dirty="0" smtClean="0">
                <a:solidFill>
                  <a:srgbClr val="FF0000"/>
                </a:solidFill>
                <a:cs typeface="Tahoma" pitchFamily="34" charset="0"/>
              </a:rPr>
              <a:t>Zašto smo pokrenuli </a:t>
            </a:r>
            <a:r>
              <a:rPr lang="sr-Latn-CS" sz="4800" dirty="0" err="1" smtClean="0">
                <a:solidFill>
                  <a:srgbClr val="FF0000"/>
                </a:solidFill>
                <a:cs typeface="Tahoma" pitchFamily="34" charset="0"/>
              </a:rPr>
              <a:t>mts</a:t>
            </a:r>
            <a:r>
              <a:rPr lang="sr-Latn-CS" sz="4800" dirty="0" smtClean="0">
                <a:solidFill>
                  <a:srgbClr val="FF0000"/>
                </a:solidFill>
                <a:cs typeface="Tahoma" pitchFamily="34" charset="0"/>
              </a:rPr>
              <a:t> </a:t>
            </a:r>
            <a:r>
              <a:rPr lang="sr-Latn-CS" sz="4800" dirty="0" err="1" smtClean="0">
                <a:solidFill>
                  <a:srgbClr val="FF0000"/>
                </a:solidFill>
                <a:cs typeface="Tahoma" pitchFamily="34" charset="0"/>
              </a:rPr>
              <a:t>app</a:t>
            </a:r>
            <a:r>
              <a:rPr lang="sr-Latn-CS" sz="4800" dirty="0" smtClean="0">
                <a:solidFill>
                  <a:srgbClr val="FF0000"/>
                </a:solidFill>
                <a:cs typeface="Tahoma" pitchFamily="34" charset="0"/>
              </a:rPr>
              <a:t> konkurs?</a:t>
            </a:r>
          </a:p>
          <a:p>
            <a:pPr>
              <a:lnSpc>
                <a:spcPct val="90000"/>
              </a:lnSpc>
            </a:pPr>
            <a:endParaRPr lang="sr-Latn-CS" sz="4800" b="1" dirty="0" smtClean="0"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sr-Latn-CS" sz="4800" dirty="0" smtClean="0">
                <a:cs typeface="Tahoma" pitchFamily="34" charset="0"/>
              </a:rPr>
              <a:t>- Podsticaj kreativnosti, preduzimljivosti i saradnje među mladima</a:t>
            </a:r>
            <a:endParaRPr lang="sr-Latn-CS" sz="4800" b="1" dirty="0" smtClean="0">
              <a:cs typeface="Tahoma" pitchFamily="34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r>
              <a:rPr lang="sr-Latn-CS" sz="4800" dirty="0" smtClean="0">
                <a:cs typeface="Tahoma" pitchFamily="34" charset="0"/>
              </a:rPr>
              <a:t> Razvoj društvene odgovornosti Telekoma Srbija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sr-Latn-CS" sz="4800" dirty="0" smtClean="0">
                <a:cs typeface="Tahoma" pitchFamily="34" charset="0"/>
              </a:rPr>
              <a:t> Podrška mladima u procesu obrazovanja i sticanja znanja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sr-Latn-CS" sz="4800" dirty="0" smtClean="0">
                <a:cs typeface="Tahoma" pitchFamily="34" charset="0"/>
              </a:rPr>
              <a:t> Povezivanje sa osnovnom delatnošću kompanije</a:t>
            </a:r>
          </a:p>
          <a:p>
            <a:pPr>
              <a:lnSpc>
                <a:spcPct val="90000"/>
              </a:lnSpc>
            </a:pPr>
            <a:endParaRPr lang="sr-Latn-CS" sz="4800" dirty="0" smtClean="0"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sr-Latn-CS" sz="4800" dirty="0"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sr-Latn-CS" sz="4800" dirty="0" smtClean="0">
                <a:solidFill>
                  <a:srgbClr val="FF0000"/>
                </a:solidFill>
                <a:cs typeface="Tahoma" pitchFamily="34" charset="0"/>
              </a:rPr>
              <a:t>Konkurs u brojkama</a:t>
            </a:r>
          </a:p>
          <a:p>
            <a:pPr>
              <a:lnSpc>
                <a:spcPct val="90000"/>
              </a:lnSpc>
            </a:pPr>
            <a:endParaRPr lang="sr-Latn-CS" sz="4800" b="1" dirty="0" smtClean="0">
              <a:cs typeface="Tahoma" pitchFamily="34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r>
              <a:rPr lang="sr-Latn-CS" sz="4800" dirty="0" smtClean="0">
                <a:cs typeface="Tahoma" pitchFamily="34" charset="0"/>
              </a:rPr>
              <a:t> Pet konkursnih ciklusa do sada – od 2011. godine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sr-Latn-CS" sz="4800" dirty="0" smtClean="0">
              <a:cs typeface="Tahoma" pitchFamily="34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r>
              <a:rPr lang="sr-Latn-CS" sz="4800" dirty="0" smtClean="0">
                <a:cs typeface="Tahoma" pitchFamily="34" charset="0"/>
              </a:rPr>
              <a:t> Zainteresovanost učenika – 1200 pratilo prezentacije, 68 aplikacija i 64 tima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sr-Latn-CS" sz="4800" dirty="0" smtClean="0">
              <a:cs typeface="Tahoma" pitchFamily="34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r>
              <a:rPr lang="sr-Latn-CS" sz="4800" dirty="0" smtClean="0">
                <a:cs typeface="Tahoma" pitchFamily="34" charset="0"/>
              </a:rPr>
              <a:t> Pozitivna iskustva učenika i profesora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sr-Latn-CS" sz="4800" dirty="0">
              <a:cs typeface="Tahoma" pitchFamily="34" charset="0"/>
            </a:endParaRPr>
          </a:p>
          <a:p>
            <a:pPr algn="ctr">
              <a:lnSpc>
                <a:spcPct val="90000"/>
              </a:lnSpc>
              <a:buFontTx/>
              <a:buChar char="-"/>
            </a:pPr>
            <a:endParaRPr lang="sr-Latn-CS" sz="4800" dirty="0" smtClean="0">
              <a:cs typeface="Tahoma" pitchFamily="34" charset="0"/>
            </a:endParaRPr>
          </a:p>
          <a:p>
            <a:pPr algn="ctr">
              <a:spcBef>
                <a:spcPts val="0"/>
              </a:spcBef>
            </a:pPr>
            <a:r>
              <a:rPr lang="vi-VN" sz="4800" dirty="0">
                <a:solidFill>
                  <a:srgbClr val="FF0000"/>
                </a:solidFill>
              </a:rPr>
              <a:t>Projekat mts </a:t>
            </a:r>
            <a:r>
              <a:rPr lang="sr-Latn-CS" sz="4800" dirty="0">
                <a:solidFill>
                  <a:srgbClr val="FF0000"/>
                </a:solidFill>
              </a:rPr>
              <a:t>a</a:t>
            </a:r>
            <a:r>
              <a:rPr lang="sr-Latn-RS" sz="4800" dirty="0" err="1">
                <a:solidFill>
                  <a:srgbClr val="FF0000"/>
                </a:solidFill>
              </a:rPr>
              <a:t>pp</a:t>
            </a:r>
            <a:r>
              <a:rPr lang="vi-VN" sz="4800" dirty="0">
                <a:solidFill>
                  <a:srgbClr val="FF0000"/>
                </a:solidFill>
              </a:rPr>
              <a:t> konkurs svrstan je u selekciju prestižne</a:t>
            </a:r>
            <a:r>
              <a:rPr lang="en-US" sz="4800" dirty="0">
                <a:solidFill>
                  <a:srgbClr val="FF0000"/>
                </a:solidFill>
              </a:rPr>
              <a:t> </a:t>
            </a:r>
            <a:r>
              <a:rPr lang="vi-VN" sz="4800" dirty="0">
                <a:solidFill>
                  <a:srgbClr val="FF0000"/>
                </a:solidFill>
              </a:rPr>
              <a:t>evropske CSR organizacije „CSR Europe</a:t>
            </a:r>
            <a:r>
              <a:rPr lang="vi-VN" sz="4800" dirty="0" smtClean="0">
                <a:solidFill>
                  <a:srgbClr val="FF0000"/>
                </a:solidFill>
              </a:rPr>
              <a:t>“ </a:t>
            </a:r>
            <a:r>
              <a:rPr lang="vi-VN" sz="4800" dirty="0">
                <a:solidFill>
                  <a:srgbClr val="FF0000"/>
                </a:solidFill>
              </a:rPr>
              <a:t>i predstavlja</a:t>
            </a:r>
            <a:r>
              <a:rPr lang="en-US" sz="4800" dirty="0">
                <a:solidFill>
                  <a:srgbClr val="FF0000"/>
                </a:solidFill>
              </a:rPr>
              <a:t> </a:t>
            </a:r>
            <a:r>
              <a:rPr lang="vi-VN" sz="4800" dirty="0">
                <a:solidFill>
                  <a:srgbClr val="FF0000"/>
                </a:solidFill>
              </a:rPr>
              <a:t>podsticaj razvoju preduzetničkog duha među mladima</a:t>
            </a:r>
            <a:r>
              <a:rPr lang="vi-VN" sz="4800" dirty="0" smtClean="0">
                <a:solidFill>
                  <a:srgbClr val="FF0000"/>
                </a:solidFill>
              </a:rPr>
              <a:t>.</a:t>
            </a:r>
            <a:endParaRPr lang="sr-Latn-CS" sz="4800" dirty="0" smtClean="0">
              <a:solidFill>
                <a:srgbClr val="FF0000"/>
              </a:solidFill>
            </a:endParaRPr>
          </a:p>
          <a:p>
            <a:pPr algn="ctr">
              <a:spcBef>
                <a:spcPts val="0"/>
              </a:spcBef>
            </a:pPr>
            <a:endParaRPr lang="sr-Latn-CS" sz="3400" dirty="0">
              <a:solidFill>
                <a:srgbClr val="FF0000"/>
              </a:solidFill>
            </a:endParaRPr>
          </a:p>
          <a:p>
            <a:pPr algn="ctr">
              <a:spcBef>
                <a:spcPts val="0"/>
              </a:spcBef>
            </a:pPr>
            <a:endParaRPr lang="sr-Latn-CS" sz="2800" dirty="0">
              <a:solidFill>
                <a:srgbClr val="FF0000"/>
              </a:solidFill>
            </a:endParaRPr>
          </a:p>
          <a:p>
            <a:pPr algn="ctr"/>
            <a:endParaRPr lang="sr-Latn-CS" sz="2800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Tx/>
              <a:buChar char="-"/>
            </a:pPr>
            <a:endParaRPr lang="sr-Latn-CS" sz="2800" dirty="0">
              <a:solidFill>
                <a:srgbClr val="FF0000"/>
              </a:solidFill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sr-Latn-CS" dirty="0" smtClean="0">
              <a:solidFill>
                <a:schemeClr val="tx1"/>
              </a:solidFill>
              <a:cs typeface="Tahoma" pitchFamily="34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endParaRPr lang="sr-Latn-CS" dirty="0">
              <a:solidFill>
                <a:schemeClr val="tx1"/>
              </a:solidFill>
              <a:cs typeface="Tahoma" pitchFamily="34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endParaRPr lang="sr-Latn-CS" dirty="0" smtClean="0">
              <a:solidFill>
                <a:schemeClr val="tx1"/>
              </a:solidFill>
              <a:cs typeface="Tahoma" pitchFamily="34" charset="0"/>
            </a:endParaRPr>
          </a:p>
          <a:p>
            <a:pPr lvl="1" algn="l">
              <a:buFontTx/>
              <a:buChar char="-"/>
            </a:pPr>
            <a:endParaRPr lang="sr-Latn-CS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  <a:cs typeface="Tahoma" pitchFamily="34" charset="0"/>
              </a:rPr>
              <a:t/>
            </a:r>
            <a:br>
              <a:rPr lang="en-US" dirty="0" smtClean="0">
                <a:solidFill>
                  <a:schemeClr val="tx1"/>
                </a:solidFill>
                <a:cs typeface="Tahoma" pitchFamily="34" charset="0"/>
              </a:rPr>
            </a:br>
            <a:endParaRPr lang="sr-Latn-CS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197" y="666750"/>
            <a:ext cx="2935204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4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Šta očekujemo od vas?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sr-Latn-CS" dirty="0" smtClean="0"/>
          </a:p>
          <a:p>
            <a:pPr marL="171450" indent="-171450">
              <a:spcBef>
                <a:spcPts val="0"/>
              </a:spcBef>
              <a:buFontTx/>
              <a:buChar char="-"/>
            </a:pPr>
            <a:r>
              <a:rPr lang="sr-Latn-CS" sz="1200" dirty="0" smtClean="0"/>
              <a:t>Da imate originalnu ideju i da budete kreativni</a:t>
            </a:r>
          </a:p>
          <a:p>
            <a:pPr marL="171450" indent="-171450">
              <a:spcBef>
                <a:spcPts val="0"/>
              </a:spcBef>
              <a:buFontTx/>
              <a:buChar char="-"/>
            </a:pPr>
            <a:endParaRPr lang="sr-Latn-CS" sz="1200" dirty="0" smtClean="0"/>
          </a:p>
          <a:p>
            <a:pPr marL="171450" indent="-171450">
              <a:spcBef>
                <a:spcPts val="0"/>
              </a:spcBef>
              <a:buFontTx/>
              <a:buChar char="-"/>
            </a:pPr>
            <a:endParaRPr lang="sr-Latn-CS" sz="1200" dirty="0" smtClean="0"/>
          </a:p>
          <a:p>
            <a:pPr marL="171450" indent="-171450">
              <a:spcBef>
                <a:spcPts val="0"/>
              </a:spcBef>
              <a:buFontTx/>
              <a:buChar char="-"/>
            </a:pPr>
            <a:endParaRPr lang="sr-Latn-CS" sz="1200" dirty="0" smtClean="0"/>
          </a:p>
          <a:p>
            <a:pPr>
              <a:spcBef>
                <a:spcPts val="0"/>
              </a:spcBef>
            </a:pPr>
            <a:endParaRPr lang="sr-Latn-CS" sz="1200" dirty="0" smtClean="0"/>
          </a:p>
          <a:p>
            <a:pPr marL="171450" indent="-171450">
              <a:spcBef>
                <a:spcPts val="0"/>
              </a:spcBef>
              <a:buFontTx/>
              <a:buChar char="-"/>
            </a:pPr>
            <a:r>
              <a:rPr lang="sr-Latn-CS" sz="1200" dirty="0" smtClean="0"/>
              <a:t>Da osmislite aplikaciju koja bi bila društveno odgovorna –</a:t>
            </a:r>
            <a:endParaRPr lang="sr-Latn-CS" sz="1200" dirty="0"/>
          </a:p>
          <a:p>
            <a:pPr marL="0" lvl="1" algn="l">
              <a:spcBef>
                <a:spcPts val="0"/>
              </a:spcBef>
            </a:pPr>
            <a:r>
              <a:rPr lang="sr-Latn-C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(Rešavanje nekog zdravstvenog problema - osobe </a:t>
            </a:r>
            <a:r>
              <a:rPr lang="sr-Latn-C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 oštećenim sluhom, </a:t>
            </a:r>
            <a:endParaRPr lang="sr-Latn-CS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lvl="1" algn="l">
              <a:spcBef>
                <a:spcPts val="0"/>
              </a:spcBef>
            </a:pPr>
            <a:r>
              <a:rPr lang="sr-Latn-C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slabovide osobe, stari i osobe </a:t>
            </a:r>
            <a:r>
              <a:rPr lang="sr-Latn-C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koje žive </a:t>
            </a:r>
            <a:r>
              <a:rPr lang="sr-Latn-C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same; životna sredina; smanjenje </a:t>
            </a:r>
            <a:r>
              <a:rPr lang="sr-Latn-C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siromaštva, finansijska </a:t>
            </a:r>
            <a:r>
              <a:rPr lang="sr-Latn-C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edukacija)</a:t>
            </a:r>
            <a:endParaRPr lang="sr-Latn-CS" sz="11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spcBef>
                <a:spcPts val="0"/>
              </a:spcBef>
            </a:pPr>
            <a:endParaRPr lang="sr-Latn-CS" sz="1200" dirty="0" smtClean="0"/>
          </a:p>
          <a:p>
            <a:pPr marL="171450" indent="-171450">
              <a:spcBef>
                <a:spcPts val="0"/>
              </a:spcBef>
              <a:buFontTx/>
              <a:buChar char="-"/>
            </a:pPr>
            <a:r>
              <a:rPr lang="sr-Latn-CS" sz="1200" dirty="0" smtClean="0"/>
              <a:t>Da razvijate aplikacije koje doprinose razvoju </a:t>
            </a:r>
            <a:r>
              <a:rPr lang="sr-Latn-CS" sz="1200" dirty="0" err="1" smtClean="0"/>
              <a:t>mts</a:t>
            </a:r>
            <a:r>
              <a:rPr lang="sr-Latn-CS" sz="1200" dirty="0" smtClean="0"/>
              <a:t> usluga </a:t>
            </a:r>
          </a:p>
          <a:p>
            <a:endParaRPr lang="sr-Latn-CS" sz="1200" dirty="0" smtClean="0"/>
          </a:p>
          <a:p>
            <a:endParaRPr lang="sr-Latn-CS" sz="1200" dirty="0"/>
          </a:p>
          <a:p>
            <a:r>
              <a:rPr lang="sr-Latn-CS" sz="1200" dirty="0" smtClean="0">
                <a:solidFill>
                  <a:srgbClr val="FF0000"/>
                </a:solidFill>
              </a:rPr>
              <a:t>Dakle:</a:t>
            </a:r>
            <a:endParaRPr lang="sr-Latn-CS" dirty="0" smtClean="0"/>
          </a:p>
          <a:p>
            <a:pPr marL="285750" indent="-285750">
              <a:buFontTx/>
              <a:buChar char="-"/>
            </a:pPr>
            <a:r>
              <a:rPr lang="sr-Latn-CS" sz="1200" dirty="0" smtClean="0"/>
              <a:t>Povežite se sa drugarima i napravite svoj tim; </a:t>
            </a:r>
            <a:r>
              <a:rPr lang="sr-Latn-CS" sz="1200" dirty="0" err="1" smtClean="0"/>
              <a:t>Nezaboravite</a:t>
            </a:r>
            <a:r>
              <a:rPr lang="sr-Latn-CS" sz="1200" dirty="0" smtClean="0"/>
              <a:t> ime tima!</a:t>
            </a:r>
          </a:p>
          <a:p>
            <a:pPr marL="285750" indent="-285750">
              <a:buFontTx/>
              <a:buChar char="-"/>
            </a:pPr>
            <a:r>
              <a:rPr lang="sr-Latn-CS" sz="1200" dirty="0" smtClean="0"/>
              <a:t>Podelite zadatke i uloge prema znanju i afinitetima</a:t>
            </a:r>
            <a:r>
              <a:rPr lang="sr-Latn-CS" sz="1200" dirty="0" smtClean="0">
                <a:sym typeface="Wingdings" panose="05000000000000000000" pitchFamily="2" charset="2"/>
              </a:rPr>
              <a:t></a:t>
            </a:r>
          </a:p>
          <a:p>
            <a:pPr marL="285750" indent="-285750">
              <a:buFontTx/>
              <a:buChar char="-"/>
            </a:pPr>
            <a:r>
              <a:rPr lang="sr-Latn-CS" sz="1200" dirty="0" smtClean="0">
                <a:sym typeface="Wingdings" panose="05000000000000000000" pitchFamily="2" charset="2"/>
              </a:rPr>
              <a:t>Vredno radite i prijavite se na vreme</a:t>
            </a:r>
            <a:endParaRPr lang="sr-Latn-CS" sz="1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666750"/>
            <a:ext cx="19907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1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Prijava i rokovi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047750"/>
            <a:ext cx="7772400" cy="34290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endParaRPr lang="sr-Latn-CS" sz="1200" dirty="0"/>
          </a:p>
          <a:p>
            <a:r>
              <a:rPr lang="sr-Latn-CS" sz="1200" b="1" dirty="0" smtClean="0">
                <a:solidFill>
                  <a:schemeClr val="tx1"/>
                </a:solidFill>
              </a:rPr>
              <a:t> </a:t>
            </a:r>
            <a:r>
              <a:rPr lang="sr-Latn-CS" sz="1200" b="1" dirty="0" smtClean="0">
                <a:solidFill>
                  <a:srgbClr val="FF0000"/>
                </a:solidFill>
              </a:rPr>
              <a:t>10. oktobar </a:t>
            </a:r>
            <a:r>
              <a:rPr lang="sr-Latn-CS" sz="1200" dirty="0"/>
              <a:t>- rok za prijavu timova, kratkog opisa aplikacija i profesora za kontakt sa Telekomom Srbija</a:t>
            </a:r>
            <a:r>
              <a:rPr lang="sr-Latn-CS" sz="1200" dirty="0" smtClean="0"/>
              <a:t>;</a:t>
            </a:r>
            <a:r>
              <a:rPr lang="sr-Latn-CS" sz="1200" dirty="0"/>
              <a:t> </a:t>
            </a:r>
            <a:endParaRPr lang="sr-Latn-CS" sz="1200" dirty="0" smtClean="0"/>
          </a:p>
          <a:p>
            <a:endParaRPr lang="sr-Latn-CS" sz="1200" dirty="0"/>
          </a:p>
          <a:p>
            <a:r>
              <a:rPr lang="sr-Latn-CS" sz="1200" dirty="0" smtClean="0"/>
              <a:t>- preuzeti formular sa sajta  </a:t>
            </a:r>
            <a:r>
              <a:rPr lang="sr-Latn-CS" sz="1200" u="sng" dirty="0" smtClean="0">
                <a:hlinkClick r:id="rId2"/>
              </a:rPr>
              <a:t>www.appkonkurs.mts.rs</a:t>
            </a:r>
            <a:r>
              <a:rPr lang="sr-Latn-CS" sz="1200" dirty="0" smtClean="0"/>
              <a:t>  </a:t>
            </a:r>
          </a:p>
          <a:p>
            <a:r>
              <a:rPr lang="sr-Latn-CS" sz="1200" dirty="0" smtClean="0"/>
              <a:t>- popuniti i poslati na adresu </a:t>
            </a:r>
            <a:r>
              <a:rPr lang="sl-SI" sz="1200" u="sng" dirty="0" smtClean="0">
                <a:hlinkClick r:id="rId3"/>
              </a:rPr>
              <a:t>mtsappkonkurs@telekom.rs</a:t>
            </a:r>
            <a:r>
              <a:rPr lang="sl-SI" sz="1200" dirty="0" smtClean="0"/>
              <a:t> </a:t>
            </a:r>
          </a:p>
          <a:p>
            <a:r>
              <a:rPr lang="sr-Latn-CS" sz="1200" dirty="0" smtClean="0"/>
              <a:t>*Potrebno </a:t>
            </a:r>
            <a:r>
              <a:rPr lang="sr-Latn-CS" sz="1200" dirty="0"/>
              <a:t>je da direktor škole svojim potpisom i pečatom potvrdi  prijavni formular.</a:t>
            </a:r>
          </a:p>
          <a:p>
            <a:r>
              <a:rPr lang="sr-Latn-CS" sz="1200" dirty="0"/>
              <a:t> </a:t>
            </a:r>
          </a:p>
          <a:p>
            <a:r>
              <a:rPr lang="sr-Latn-CS" sz="1200" b="1" dirty="0" smtClean="0">
                <a:solidFill>
                  <a:srgbClr val="FF0000"/>
                </a:solidFill>
              </a:rPr>
              <a:t>21. </a:t>
            </a:r>
            <a:r>
              <a:rPr lang="sr-Latn-CS" sz="1200" b="1" dirty="0">
                <a:solidFill>
                  <a:srgbClr val="FF0000"/>
                </a:solidFill>
              </a:rPr>
              <a:t>n</a:t>
            </a:r>
            <a:r>
              <a:rPr lang="sr-Latn-CS" sz="1200" b="1" dirty="0" smtClean="0">
                <a:solidFill>
                  <a:srgbClr val="FF0000"/>
                </a:solidFill>
              </a:rPr>
              <a:t>ovembar </a:t>
            </a:r>
            <a:r>
              <a:rPr lang="sr-Latn-CS" sz="1200" dirty="0" smtClean="0"/>
              <a:t>– rok za postavljanje aplikacija na forum </a:t>
            </a:r>
            <a:r>
              <a:rPr lang="sr-Latn-CS" sz="1200" u="sng" dirty="0" smtClean="0">
                <a:hlinkClick r:id="rId4"/>
              </a:rPr>
              <a:t>http</a:t>
            </a:r>
            <a:r>
              <a:rPr lang="sr-Latn-CS" sz="1200" u="sng" dirty="0">
                <a:hlinkClick r:id="rId4"/>
              </a:rPr>
              <a:t>://</a:t>
            </a:r>
            <a:r>
              <a:rPr lang="sr-Latn-RS" sz="1200" u="sng" dirty="0">
                <a:hlinkClick r:id="rId4"/>
              </a:rPr>
              <a:t>forum.appkonkurs.mts.rs</a:t>
            </a:r>
            <a:endParaRPr lang="sr-Latn-CS" sz="1200" dirty="0"/>
          </a:p>
          <a:p>
            <a:r>
              <a:rPr lang="sr-Latn-CS" sz="1200" dirty="0" smtClean="0"/>
              <a:t>  </a:t>
            </a:r>
          </a:p>
          <a:p>
            <a:pPr marL="171450" indent="-171450">
              <a:buFontTx/>
              <a:buChar char="-"/>
            </a:pPr>
            <a:r>
              <a:rPr lang="sr-Latn-CS" sz="1200" dirty="0" smtClean="0"/>
              <a:t>funkcionalne </a:t>
            </a:r>
            <a:r>
              <a:rPr lang="sr-Latn-CS" sz="1200" dirty="0"/>
              <a:t>verzije aplikacija, uz </a:t>
            </a:r>
            <a:r>
              <a:rPr lang="sr-Latn-CS" sz="1200" dirty="0" smtClean="0"/>
              <a:t>sve potrebne elemente date u uslovima konkursa, </a:t>
            </a:r>
            <a:r>
              <a:rPr lang="sr-Latn-CS" sz="1200" dirty="0"/>
              <a:t>timovi treba da </a:t>
            </a:r>
            <a:r>
              <a:rPr lang="sr-Latn-CS" sz="1200" dirty="0" smtClean="0"/>
              <a:t>postave  na </a:t>
            </a:r>
            <a:r>
              <a:rPr lang="sr-Latn-CS" sz="1200" dirty="0"/>
              <a:t>forum koji je namenjen učesnicima </a:t>
            </a:r>
            <a:r>
              <a:rPr lang="sr-Latn-CS" sz="1200" dirty="0" smtClean="0"/>
              <a:t>konkursa; </a:t>
            </a:r>
          </a:p>
          <a:p>
            <a:pPr marL="171450" indent="-171450">
              <a:buFontTx/>
              <a:buChar char="-"/>
            </a:pPr>
            <a:endParaRPr lang="sr-Latn-CS" sz="1200" dirty="0"/>
          </a:p>
          <a:p>
            <a:endParaRPr lang="sr-Latn-CS" sz="1200" dirty="0"/>
          </a:p>
          <a:p>
            <a:pPr>
              <a:lnSpc>
                <a:spcPct val="90000"/>
              </a:lnSpc>
            </a:pPr>
            <a:r>
              <a:rPr lang="sr-Latn-CS" sz="1200" dirty="0"/>
              <a:t>Decembar – prezentacija i proglašenje pobednika;</a:t>
            </a:r>
          </a:p>
          <a:p>
            <a:pPr>
              <a:lnSpc>
                <a:spcPct val="90000"/>
              </a:lnSpc>
            </a:pPr>
            <a:endParaRPr lang="sr-Latn-CS" sz="1200" dirty="0"/>
          </a:p>
          <a:p>
            <a:pPr>
              <a:lnSpc>
                <a:spcPct val="90000"/>
              </a:lnSpc>
            </a:pPr>
            <a:r>
              <a:rPr lang="sr-Latn-CS" sz="1200" dirty="0"/>
              <a:t>Februar - mart– poseta kongresu</a:t>
            </a:r>
            <a:r>
              <a:rPr lang="sr-Latn-CS" sz="1200" dirty="0" smtClean="0"/>
              <a:t>;</a:t>
            </a:r>
          </a:p>
          <a:p>
            <a:pPr>
              <a:lnSpc>
                <a:spcPct val="90000"/>
              </a:lnSpc>
            </a:pPr>
            <a:endParaRPr lang="sr-Latn-CS" sz="1200" dirty="0"/>
          </a:p>
          <a:p>
            <a:pPr algn="ctr">
              <a:lnSpc>
                <a:spcPct val="90000"/>
              </a:lnSpc>
            </a:pPr>
            <a:r>
              <a:rPr lang="sr-Latn-CS" sz="1200" dirty="0" smtClean="0"/>
              <a:t>Više informacija: </a:t>
            </a:r>
            <a:r>
              <a:rPr lang="sr-Latn-CS" sz="1200" u="sng" dirty="0" smtClean="0">
                <a:hlinkClick r:id="rId2"/>
              </a:rPr>
              <a:t>www.appkonkurs.mts.rs</a:t>
            </a:r>
            <a:endParaRPr lang="sr-Latn-CS" sz="1200" u="sng" dirty="0" smtClean="0"/>
          </a:p>
          <a:p>
            <a:pPr algn="ctr">
              <a:lnSpc>
                <a:spcPct val="90000"/>
              </a:lnSpc>
            </a:pPr>
            <a:endParaRPr lang="sr-Latn-CS" sz="1200" dirty="0"/>
          </a:p>
          <a:p>
            <a:pPr algn="ctr">
              <a:lnSpc>
                <a:spcPct val="90000"/>
              </a:lnSpc>
            </a:pPr>
            <a:r>
              <a:rPr lang="sr-Latn-CS" sz="1200" dirty="0"/>
              <a:t>Kontakt: </a:t>
            </a:r>
            <a:r>
              <a:rPr lang="sr-Latn-CS" sz="1200" dirty="0" smtClean="0">
                <a:solidFill>
                  <a:srgbClr val="EB2336"/>
                </a:solidFill>
                <a:hlinkClick r:id="rId5"/>
              </a:rPr>
              <a:t>mtsappkonkurs@telekom.rs</a:t>
            </a:r>
            <a:endParaRPr lang="sr-Latn-CS" dirty="0"/>
          </a:p>
          <a:p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27527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Naš tim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  <a:cs typeface="Tahoma" pitchFamily="34" charset="0"/>
              </a:rPr>
              <a:t/>
            </a:r>
            <a:br>
              <a:rPr lang="en-US" dirty="0">
                <a:solidFill>
                  <a:schemeClr val="tx1"/>
                </a:solidFill>
                <a:cs typeface="Tahoma" pitchFamily="34" charset="0"/>
              </a:rPr>
            </a:br>
            <a:r>
              <a:rPr lang="sr-Latn-CS" sz="1100" dirty="0">
                <a:solidFill>
                  <a:schemeClr val="tx1"/>
                </a:solidFill>
              </a:rPr>
              <a:t>U </a:t>
            </a:r>
            <a:r>
              <a:rPr lang="sr-Latn-CS" sz="1100" dirty="0" smtClean="0">
                <a:solidFill>
                  <a:schemeClr val="tx1"/>
                </a:solidFill>
              </a:rPr>
              <a:t>prezentaciji </a:t>
            </a:r>
            <a:r>
              <a:rPr lang="sr-Latn-CS" sz="1100" dirty="0">
                <a:solidFill>
                  <a:schemeClr val="tx1"/>
                </a:solidFill>
              </a:rPr>
              <a:t>učestvuju</a:t>
            </a:r>
            <a:r>
              <a:rPr lang="sr-Latn-CS" sz="1100" dirty="0" smtClean="0">
                <a:solidFill>
                  <a:schemeClr val="tx1"/>
                </a:solidFill>
              </a:rPr>
              <a:t>:</a:t>
            </a:r>
          </a:p>
          <a:p>
            <a:endParaRPr lang="sr-Latn-CS" sz="1100" b="1" dirty="0">
              <a:solidFill>
                <a:schemeClr val="tx1"/>
              </a:solidFill>
            </a:endParaRPr>
          </a:p>
          <a:p>
            <a:r>
              <a:rPr lang="sr-Latn-CS" sz="1100" b="1" dirty="0" smtClean="0">
                <a:solidFill>
                  <a:schemeClr val="tx1"/>
                </a:solidFill>
              </a:rPr>
              <a:t>Uvod - </a:t>
            </a:r>
            <a:r>
              <a:rPr lang="sr-Latn-CS" sz="1100" dirty="0" smtClean="0">
                <a:solidFill>
                  <a:schemeClr val="tx1"/>
                </a:solidFill>
              </a:rPr>
              <a:t>Miroslava </a:t>
            </a:r>
            <a:r>
              <a:rPr lang="sr-Latn-CS" sz="1100" dirty="0">
                <a:solidFill>
                  <a:schemeClr val="tx1"/>
                </a:solidFill>
              </a:rPr>
              <a:t>Tešin Popović, menadžer za korporativnu društvenu odgovornost, Sektor za PR;</a:t>
            </a:r>
          </a:p>
          <a:p>
            <a:endParaRPr lang="sr-Latn-CS" sz="1100" b="1" dirty="0" smtClean="0">
              <a:solidFill>
                <a:schemeClr val="tx1"/>
              </a:solidFill>
            </a:endParaRPr>
          </a:p>
          <a:p>
            <a:r>
              <a:rPr lang="sr-Latn-CS" sz="1100" b="1" dirty="0" smtClean="0">
                <a:solidFill>
                  <a:schemeClr val="tx1"/>
                </a:solidFill>
              </a:rPr>
              <a:t>Dosadašnja iskustva -</a:t>
            </a:r>
            <a:r>
              <a:rPr lang="en-US" sz="1100" dirty="0" err="1" smtClean="0">
                <a:solidFill>
                  <a:schemeClr val="tx1"/>
                </a:solidFill>
              </a:rPr>
              <a:t>Predrag</a:t>
            </a:r>
            <a:r>
              <a:rPr lang="sr-Latn-CS" sz="1100" dirty="0" smtClean="0">
                <a:solidFill>
                  <a:schemeClr val="tx1"/>
                </a:solidFill>
              </a:rPr>
              <a:t> </a:t>
            </a:r>
            <a:r>
              <a:rPr lang="en-US" sz="1100" dirty="0" err="1">
                <a:solidFill>
                  <a:schemeClr val="tx1"/>
                </a:solidFill>
              </a:rPr>
              <a:t>Krajnov</a:t>
            </a:r>
            <a:r>
              <a:rPr lang="sr-Latn-CS" sz="1100" dirty="0" err="1">
                <a:solidFill>
                  <a:schemeClr val="tx1"/>
                </a:solidFill>
              </a:rPr>
              <a:t>ić</a:t>
            </a:r>
            <a:r>
              <a:rPr lang="sr-Latn-CS" sz="1100" dirty="0">
                <a:solidFill>
                  <a:schemeClr val="tx1"/>
                </a:solidFill>
              </a:rPr>
              <a:t>, </a:t>
            </a:r>
            <a:r>
              <a:rPr lang="sr-Latn-CS" sz="1100" dirty="0" smtClean="0">
                <a:solidFill>
                  <a:schemeClr val="tx1"/>
                </a:solidFill>
              </a:rPr>
              <a:t>rukovodilac </a:t>
            </a:r>
            <a:r>
              <a:rPr lang="sr-Latn-CS" sz="1100" dirty="0">
                <a:solidFill>
                  <a:schemeClr val="tx1"/>
                </a:solidFill>
              </a:rPr>
              <a:t>Odeljenja za razvoj internet servisa za privatne korisnike;</a:t>
            </a:r>
          </a:p>
          <a:p>
            <a:r>
              <a:rPr lang="sr-Latn-CS" sz="1100" dirty="0" smtClean="0">
                <a:solidFill>
                  <a:schemeClr val="tx1"/>
                </a:solidFill>
              </a:rPr>
              <a:t>                     - Svetlana </a:t>
            </a:r>
            <a:r>
              <a:rPr lang="sr-Latn-CS" sz="1100" dirty="0">
                <a:solidFill>
                  <a:schemeClr val="tx1"/>
                </a:solidFill>
              </a:rPr>
              <a:t>Josipović, šef Službe za razvoj osnovnih proizvoda i usluga za privatne korisnike</a:t>
            </a:r>
            <a:r>
              <a:rPr lang="sr-Latn-CS" sz="1100" dirty="0" smtClean="0">
                <a:solidFill>
                  <a:schemeClr val="tx1"/>
                </a:solidFill>
              </a:rPr>
              <a:t>;</a:t>
            </a:r>
          </a:p>
          <a:p>
            <a:endParaRPr lang="sr-Latn-CS" sz="1100" dirty="0" smtClean="0">
              <a:solidFill>
                <a:schemeClr val="tx1"/>
              </a:solidFill>
            </a:endParaRPr>
          </a:p>
          <a:p>
            <a:r>
              <a:rPr lang="sr-Latn-CS" sz="1100" b="1" dirty="0" smtClean="0">
                <a:solidFill>
                  <a:schemeClr val="tx1"/>
                </a:solidFill>
              </a:rPr>
              <a:t>Programiranje u </a:t>
            </a:r>
            <a:r>
              <a:rPr lang="sr-Latn-CS" sz="1100" b="1" dirty="0" err="1" smtClean="0">
                <a:solidFill>
                  <a:schemeClr val="tx1"/>
                </a:solidFill>
              </a:rPr>
              <a:t>iOS</a:t>
            </a:r>
            <a:r>
              <a:rPr lang="sr-Latn-CS" sz="1100" b="1" dirty="0" smtClean="0">
                <a:solidFill>
                  <a:schemeClr val="tx1"/>
                </a:solidFill>
              </a:rPr>
              <a:t>-u </a:t>
            </a:r>
            <a:r>
              <a:rPr lang="sr-Latn-CS" sz="1100" dirty="0" smtClean="0">
                <a:solidFill>
                  <a:schemeClr val="tx1"/>
                </a:solidFill>
              </a:rPr>
              <a:t>– Boško Josimović, rukovodilac odeljenja za servisnu podršku, DKP;</a:t>
            </a:r>
          </a:p>
          <a:p>
            <a:endParaRPr lang="sr-Latn-CS" sz="1100" dirty="0" smtClean="0">
              <a:solidFill>
                <a:schemeClr val="tx1"/>
              </a:solidFill>
            </a:endParaRPr>
          </a:p>
          <a:p>
            <a:r>
              <a:rPr lang="sr-Latn-CS" sz="1100" b="1" dirty="0" smtClean="0">
                <a:solidFill>
                  <a:schemeClr val="tx1"/>
                </a:solidFill>
              </a:rPr>
              <a:t>Aplikacije i preduzetništvo </a:t>
            </a:r>
            <a:r>
              <a:rPr lang="sr-Latn-CS" sz="1100" dirty="0" smtClean="0">
                <a:solidFill>
                  <a:schemeClr val="tx1"/>
                </a:solidFill>
              </a:rPr>
              <a:t>– Vladimir  Trkulja, ko-osnivač SEE ICT</a:t>
            </a:r>
          </a:p>
          <a:p>
            <a:endParaRPr lang="sr-Latn-CS" sz="1100" dirty="0">
              <a:solidFill>
                <a:schemeClr val="tx1"/>
              </a:solidFill>
            </a:endParaRPr>
          </a:p>
          <a:p>
            <a:endParaRPr lang="sr-Latn-CS" sz="1100" dirty="0" smtClean="0">
              <a:solidFill>
                <a:schemeClr val="tx1"/>
              </a:solidFill>
            </a:endParaRPr>
          </a:p>
          <a:p>
            <a:endParaRPr lang="sr-Latn-CS" sz="1100" dirty="0">
              <a:solidFill>
                <a:schemeClr val="tx1"/>
              </a:solidFill>
            </a:endParaRPr>
          </a:p>
          <a:p>
            <a:endParaRPr lang="sr-Latn-CS" sz="1100" dirty="0">
              <a:solidFill>
                <a:schemeClr val="tx1"/>
              </a:solidFill>
            </a:endParaRPr>
          </a:p>
          <a:p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50376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CS" dirty="0" smtClean="0"/>
              <a:t>Dosadašnja iskustva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43548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Operativni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sistemi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za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aplikacije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" y="856129"/>
            <a:ext cx="3429000" cy="1295400"/>
          </a:xfrm>
        </p:spPr>
        <p:txBody>
          <a:bodyPr>
            <a:normAutofit/>
          </a:bodyPr>
          <a:lstStyle/>
          <a:p>
            <a:r>
              <a:rPr lang="sr-Latn-CS" sz="1600" dirty="0" smtClean="0"/>
              <a:t>Učešće </a:t>
            </a:r>
            <a:r>
              <a:rPr lang="sr-Latn-RS" sz="1600" dirty="0" smtClean="0"/>
              <a:t>Android-a i </a:t>
            </a:r>
            <a:r>
              <a:rPr lang="sr-Latn-RS" sz="1600" dirty="0" err="1" smtClean="0"/>
              <a:t>iOS</a:t>
            </a:r>
            <a:r>
              <a:rPr lang="sr-Latn-RS" sz="1600" dirty="0" smtClean="0"/>
              <a:t>-a na tržištu mobilnih operativnih sistema</a:t>
            </a:r>
            <a:endParaRPr lang="sr-Latn-CS" sz="16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257550"/>
            <a:ext cx="6781800" cy="11557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1193053"/>
            <a:ext cx="4640459" cy="1835897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038600" y="704849"/>
            <a:ext cx="3352800" cy="457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sr-Latn-RS" dirty="0" smtClean="0">
                <a:solidFill>
                  <a:srgbClr val="FF0000"/>
                </a:solidFill>
              </a:rPr>
              <a:t>Svet: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81000" y="2799602"/>
            <a:ext cx="3352800" cy="457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sr-Latn-RS" dirty="0" smtClean="0">
                <a:solidFill>
                  <a:srgbClr val="FF0000"/>
                </a:solidFill>
              </a:rPr>
              <a:t>Srbija:</a:t>
            </a:r>
            <a:endParaRPr lang="sr-Latn-CS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809750"/>
            <a:ext cx="762000" cy="9338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849530"/>
            <a:ext cx="853064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5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Latn-CS" dirty="0">
                <a:solidFill>
                  <a:srgbClr val="FF0000"/>
                </a:solidFill>
              </a:rPr>
              <a:t>Aplikacije koje je razvio Telekom Srbija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666750"/>
            <a:ext cx="2743200" cy="4114800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err="1" smtClean="0"/>
              <a:t>KlikSPORT</a:t>
            </a:r>
            <a:endParaRPr lang="sr-Latn-CS" sz="1600" dirty="0" smtClean="0"/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smtClean="0"/>
              <a:t>Beograd priča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smtClean="0"/>
              <a:t>Novi Sad priča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smtClean="0"/>
              <a:t>Niš priča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err="1" smtClean="0"/>
              <a:t>Mondo</a:t>
            </a:r>
            <a:endParaRPr lang="sr-Latn-CS" sz="1600" dirty="0" smtClean="0"/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err="1" smtClean="0"/>
              <a:t>mts</a:t>
            </a:r>
            <a:r>
              <a:rPr lang="sr-Latn-CS" sz="1600" dirty="0" smtClean="0"/>
              <a:t> Centar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smtClean="0"/>
              <a:t>Teren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smtClean="0"/>
              <a:t>m Plati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err="1" smtClean="0"/>
              <a:t>Pinkove</a:t>
            </a:r>
            <a:r>
              <a:rPr lang="sr-Latn-CS" sz="1600" dirty="0" smtClean="0"/>
              <a:t> zvezdice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600" dirty="0" err="1" smtClean="0"/>
              <a:t>mtsTV</a:t>
            </a:r>
            <a:r>
              <a:rPr lang="en-US" sz="1600" dirty="0" smtClean="0"/>
              <a:t> GO</a:t>
            </a:r>
            <a:endParaRPr lang="sr-Latn-CS" sz="1600" dirty="0" smtClean="0"/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600" dirty="0" err="1" smtClean="0"/>
              <a:t>mts</a:t>
            </a:r>
            <a:r>
              <a:rPr lang="sr-Latn-CS" sz="1600" dirty="0" smtClean="0"/>
              <a:t> Disk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742950"/>
            <a:ext cx="1066800" cy="1037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819150"/>
            <a:ext cx="914400" cy="78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666750"/>
            <a:ext cx="1143000" cy="1173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666750"/>
            <a:ext cx="10810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2495550"/>
            <a:ext cx="1066800" cy="1039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0" y="3867150"/>
            <a:ext cx="106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00600" y="3486150"/>
            <a:ext cx="939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86400" y="2190750"/>
            <a:ext cx="1003986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38600" y="1962150"/>
            <a:ext cx="11811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29400" y="3409950"/>
            <a:ext cx="12287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350" y="2190750"/>
            <a:ext cx="800100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61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Latn-CS" dirty="0" smtClean="0"/>
              <a:t/>
            </a:r>
            <a:br>
              <a:rPr lang="sr-Latn-CS" dirty="0" smtClean="0"/>
            </a:br>
            <a:endParaRPr lang="sr-Latn-C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742950"/>
            <a:ext cx="8610600" cy="1600200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400" dirty="0"/>
              <a:t>Aplikacije koje doprinose kvalitetnijem životu naših sugrađana i doprinose rešavanju nekog problema u lokalnoj zajednici;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400" dirty="0" smtClean="0"/>
              <a:t>Kampanja </a:t>
            </a:r>
            <a:r>
              <a:rPr lang="sr-Latn-CS" sz="1400" dirty="0"/>
              <a:t>“Kada voziš, parkiraj telefon!” </a:t>
            </a:r>
            <a:r>
              <a:rPr lang="sr-Latn-CS" sz="1400" dirty="0" smtClean="0"/>
              <a:t>- </a:t>
            </a:r>
            <a:r>
              <a:rPr lang="sr-Latn-CS" sz="1400" dirty="0"/>
              <a:t>cilj podizanje svesti vozača i javnosti o rizicima upotrebe mobilnih telefona tokom vožnje;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§"/>
            </a:pPr>
            <a:r>
              <a:rPr lang="sr-Latn-CS" sz="1400" dirty="0"/>
              <a:t>Aplikacija u Android OS </a:t>
            </a:r>
            <a:r>
              <a:rPr lang="sr-Latn-CS" sz="1400" dirty="0" smtClean="0"/>
              <a:t>- </a:t>
            </a:r>
            <a:r>
              <a:rPr lang="sr-Latn-CS" sz="1400" dirty="0"/>
              <a:t>aktiviranjem aplikacije telefon ne zvoni, pozivaocu stiže SMS poruka da vozite, a vozaču ostaje zabeležen propušten poziv</a:t>
            </a:r>
            <a:r>
              <a:rPr lang="sr-Latn-CS" sz="1400" dirty="0" smtClean="0"/>
              <a:t>;</a:t>
            </a:r>
            <a:endParaRPr lang="sr-Latn-CS" sz="1400" dirty="0" smtClean="0">
              <a:solidFill>
                <a:schemeClr val="tx1"/>
              </a:solidFill>
            </a:endParaRPr>
          </a:p>
          <a:p>
            <a:pPr lvl="1" algn="l"/>
            <a:endParaRPr lang="sr-Latn-CS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 algn="l"/>
            <a:endParaRPr lang="sr-Latn-CS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074" name="Picture 2" descr="C:\Users\miroslava\Documents\2014\Bezbednost u saobraćaju\Aplikacija\Android aplikacija Kada voziš, parkiraj telefon!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7999" y="2343150"/>
            <a:ext cx="5354515" cy="2667000"/>
          </a:xfrm>
          <a:prstGeom prst="rect">
            <a:avLst/>
          </a:prstGeom>
          <a:noFill/>
        </p:spPr>
      </p:pic>
      <p:pic>
        <p:nvPicPr>
          <p:cNvPr id="3075" name="Picture 3" descr="cid:image001.jpg@01D08803.1ECBB3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675" y="2495550"/>
            <a:ext cx="19907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28600" y="133349"/>
            <a:ext cx="7772400" cy="457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sr-Latn-CS" dirty="0" smtClean="0">
                <a:solidFill>
                  <a:srgbClr val="FF0000"/>
                </a:solidFill>
              </a:rPr>
              <a:t>Dodatne prednosti aplikacija</a:t>
            </a:r>
            <a:endParaRPr lang="sr-Latn-C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71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Latn-CS" dirty="0" smtClean="0">
                <a:solidFill>
                  <a:srgbClr val="FF0000"/>
                </a:solidFill>
              </a:rPr>
              <a:t>Aplikacije nagrađene na 5. </a:t>
            </a:r>
            <a:r>
              <a:rPr lang="sr-Latn-CS" dirty="0" err="1" smtClean="0">
                <a:solidFill>
                  <a:srgbClr val="FF0000"/>
                </a:solidFill>
              </a:rPr>
              <a:t>mts</a:t>
            </a:r>
            <a:r>
              <a:rPr lang="sr-Latn-CS" dirty="0" smtClean="0">
                <a:solidFill>
                  <a:srgbClr val="FF0000"/>
                </a:solidFill>
              </a:rPr>
              <a:t> </a:t>
            </a:r>
            <a:r>
              <a:rPr lang="sr-Latn-CS" dirty="0" err="1" smtClean="0">
                <a:solidFill>
                  <a:srgbClr val="FF0000"/>
                </a:solidFill>
              </a:rPr>
              <a:t>app</a:t>
            </a:r>
            <a:r>
              <a:rPr lang="sr-Latn-CS" dirty="0" smtClean="0">
                <a:solidFill>
                  <a:srgbClr val="FF0000"/>
                </a:solidFill>
              </a:rPr>
              <a:t> konkursu 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666750"/>
            <a:ext cx="4737483" cy="3810000"/>
          </a:xfrm>
        </p:spPr>
        <p:txBody>
          <a:bodyPr>
            <a:noAutofit/>
          </a:bodyPr>
          <a:lstStyle/>
          <a:p>
            <a:pPr marL="342900" indent="-342900">
              <a:buAutoNum type="arabicPeriod"/>
            </a:pPr>
            <a:r>
              <a:rPr lang="sr-Latn-CS" dirty="0" smtClean="0"/>
              <a:t>T</a:t>
            </a:r>
            <a:r>
              <a:rPr lang="vi-VN" dirty="0" smtClean="0"/>
              <a:t>ročlani </a:t>
            </a:r>
            <a:r>
              <a:rPr lang="vi-VN" dirty="0"/>
              <a:t>tim </a:t>
            </a:r>
            <a:r>
              <a:rPr lang="en-US" dirty="0"/>
              <a:t>„2school4cool“ </a:t>
            </a:r>
            <a:r>
              <a:rPr lang="vi-VN" dirty="0" smtClean="0"/>
              <a:t>iz </a:t>
            </a:r>
            <a:r>
              <a:rPr lang="vi-VN" dirty="0"/>
              <a:t>Niša osvojio je prvo mesto i put u Barselonu sa aplikacijom „MiCross“, koja na originalan i zabavan način daje mogućnost korisnicima da kroz međusobno takmičenje upoznaju znamenitosti </a:t>
            </a:r>
            <a:r>
              <a:rPr lang="vi-VN" dirty="0" smtClean="0"/>
              <a:t>Niša.</a:t>
            </a:r>
            <a:endParaRPr lang="sr-Latn-RS" dirty="0"/>
          </a:p>
          <a:p>
            <a:pPr marL="342900" indent="-342900">
              <a:buAutoNum type="arabicPeriod"/>
            </a:pPr>
            <a:r>
              <a:rPr lang="vi-VN" dirty="0" smtClean="0"/>
              <a:t>Drugo mesto</a:t>
            </a:r>
            <a:r>
              <a:rPr lang="sr-Latn-CS" dirty="0" smtClean="0"/>
              <a:t>,</a:t>
            </a:r>
            <a:r>
              <a:rPr lang="vi-VN" dirty="0" smtClean="0"/>
              <a:t> nagrađeno tabletima</a:t>
            </a:r>
            <a:r>
              <a:rPr lang="sr-Latn-CS" dirty="0" smtClean="0"/>
              <a:t>,</a:t>
            </a:r>
            <a:r>
              <a:rPr lang="vi-VN" dirty="0" smtClean="0"/>
              <a:t> </a:t>
            </a:r>
            <a:r>
              <a:rPr lang="vi-VN" dirty="0"/>
              <a:t>podelili su predstavnici Matematičke gimanzije iz Beograda – Luka Jovičić sa aplikacijom „BGBus“, </a:t>
            </a:r>
            <a:r>
              <a:rPr lang="sr-Latn-RS" dirty="0" smtClean="0"/>
              <a:t/>
            </a:r>
            <a:br>
              <a:rPr lang="sr-Latn-RS" dirty="0" smtClean="0"/>
            </a:br>
            <a:r>
              <a:rPr lang="vi-VN" dirty="0" smtClean="0"/>
              <a:t>za </a:t>
            </a:r>
            <a:r>
              <a:rPr lang="vi-VN" dirty="0"/>
              <a:t>lakše kretanje i snalaženje u glavnom </a:t>
            </a:r>
            <a:r>
              <a:rPr lang="vi-VN" dirty="0" smtClean="0"/>
              <a:t>gradu</a:t>
            </a:r>
            <a:r>
              <a:rPr lang="sr-Latn-RS" dirty="0" smtClean="0"/>
              <a:t/>
            </a:r>
            <a:br>
              <a:rPr lang="sr-Latn-RS" dirty="0" smtClean="0"/>
            </a:br>
            <a:r>
              <a:rPr lang="vi-VN" dirty="0" smtClean="0"/>
              <a:t>i </a:t>
            </a:r>
            <a:r>
              <a:rPr lang="vi-VN" dirty="0"/>
              <a:t>tim „Fifi i drugari“sa aplikacijom „Bizi“ </a:t>
            </a:r>
            <a:r>
              <a:rPr lang="vi-VN" dirty="0" smtClean="0"/>
              <a:t>namenjenom</a:t>
            </a:r>
            <a:r>
              <a:rPr lang="sr-Latn-RS" dirty="0" smtClean="0"/>
              <a:t/>
            </a:r>
            <a:br>
              <a:rPr lang="sr-Latn-RS" dirty="0" smtClean="0"/>
            </a:br>
            <a:r>
              <a:rPr lang="vi-VN" dirty="0" smtClean="0"/>
              <a:t>internom </a:t>
            </a:r>
            <a:r>
              <a:rPr lang="vi-VN" dirty="0"/>
              <a:t>poslovanju </a:t>
            </a:r>
            <a:r>
              <a:rPr lang="vi-VN" dirty="0" smtClean="0"/>
              <a:t>firmi.</a:t>
            </a:r>
            <a:endParaRPr lang="sr-Latn-RS" dirty="0"/>
          </a:p>
          <a:p>
            <a:pPr marL="342900" indent="-342900">
              <a:buAutoNum type="arabicPeriod"/>
            </a:pPr>
            <a:r>
              <a:rPr lang="en-US" dirty="0" err="1" smtClean="0"/>
              <a:t>Aplikacija</a:t>
            </a:r>
            <a:r>
              <a:rPr lang="en-US" dirty="0" smtClean="0"/>
              <a:t> </a:t>
            </a:r>
            <a:r>
              <a:rPr lang="en-US" dirty="0"/>
              <a:t>„</a:t>
            </a:r>
            <a:r>
              <a:rPr lang="en-US" dirty="0" err="1"/>
              <a:t>Morsenger</a:t>
            </a:r>
            <a:r>
              <a:rPr lang="en-US" dirty="0"/>
              <a:t>“, </a:t>
            </a:r>
            <a:r>
              <a:rPr lang="en-US" dirty="0" err="1"/>
              <a:t>tima</a:t>
            </a:r>
            <a:r>
              <a:rPr lang="en-US" dirty="0"/>
              <a:t> „</a:t>
            </a:r>
            <a:r>
              <a:rPr lang="en-US" dirty="0" err="1"/>
              <a:t>Konstruktori</a:t>
            </a:r>
            <a:r>
              <a:rPr lang="en-US" dirty="0"/>
              <a:t>“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 smtClean="0"/>
              <a:t>Prve</a:t>
            </a:r>
            <a:r>
              <a:rPr lang="en-US" dirty="0" smtClean="0"/>
              <a:t> </a:t>
            </a:r>
            <a:r>
              <a:rPr lang="en-US" dirty="0" err="1"/>
              <a:t>kragujevačke</a:t>
            </a:r>
            <a:r>
              <a:rPr lang="en-US" dirty="0"/>
              <a:t> </a:t>
            </a:r>
            <a:r>
              <a:rPr lang="en-US" dirty="0" err="1"/>
              <a:t>gimnazije</a:t>
            </a:r>
            <a:r>
              <a:rPr lang="en-US" dirty="0"/>
              <a:t>, </a:t>
            </a:r>
            <a:r>
              <a:rPr lang="en-US" dirty="0" err="1"/>
              <a:t>namenjena</a:t>
            </a:r>
            <a:r>
              <a:rPr lang="en-US" dirty="0"/>
              <a:t> </a:t>
            </a:r>
            <a:r>
              <a:rPr lang="en-US" dirty="0" err="1"/>
              <a:t>osobama</a:t>
            </a:r>
            <a:r>
              <a:rPr lang="en-US" dirty="0"/>
              <a:t> </a:t>
            </a:r>
            <a:r>
              <a:rPr lang="en-US" dirty="0" err="1" smtClean="0"/>
              <a:t>sa</a:t>
            </a:r>
            <a:r>
              <a:rPr lang="sr-Latn-RS" dirty="0" smtClean="0"/>
              <a:t> </a:t>
            </a:r>
            <a:r>
              <a:rPr lang="en-US" dirty="0" err="1" smtClean="0"/>
              <a:t>oštećenim</a:t>
            </a:r>
            <a:r>
              <a:rPr lang="en-US" dirty="0" smtClean="0"/>
              <a:t> </a:t>
            </a:r>
            <a:r>
              <a:rPr lang="en-US" dirty="0" err="1"/>
              <a:t>vidom</a:t>
            </a:r>
            <a:r>
              <a:rPr lang="en-US" dirty="0"/>
              <a:t>, i </a:t>
            </a:r>
            <a:r>
              <a:rPr lang="en-US" dirty="0" err="1"/>
              <a:t>aplikacija</a:t>
            </a:r>
            <a:r>
              <a:rPr lang="en-US" dirty="0"/>
              <a:t> „</a:t>
            </a:r>
            <a:r>
              <a:rPr lang="en-US" dirty="0" err="1"/>
              <a:t>TurtleSurvival</a:t>
            </a:r>
            <a:r>
              <a:rPr lang="en-US" dirty="0"/>
              <a:t>“ </a:t>
            </a:r>
            <a:r>
              <a:rPr lang="en-US" dirty="0" err="1"/>
              <a:t>tima</a:t>
            </a:r>
            <a:r>
              <a:rPr lang="en-US" dirty="0"/>
              <a:t> „</a:t>
            </a:r>
            <a:r>
              <a:rPr lang="en-US" dirty="0" err="1" smtClean="0"/>
              <a:t>Almajo</a:t>
            </a:r>
            <a:r>
              <a:rPr lang="en-US" dirty="0" smtClean="0"/>
              <a:t>“</a:t>
            </a:r>
            <a:r>
              <a:rPr lang="sr-Latn-RS" dirty="0" smtClean="0"/>
              <a:t> </a:t>
            </a:r>
            <a:r>
              <a:rPr lang="en-US" dirty="0" err="1" smtClean="0"/>
              <a:t>iz</a:t>
            </a:r>
            <a:r>
              <a:rPr lang="en-US" dirty="0" smtClean="0"/>
              <a:t> </a:t>
            </a:r>
            <a:r>
              <a:rPr lang="en-US" dirty="0" err="1"/>
              <a:t>Matematičke</a:t>
            </a:r>
            <a:r>
              <a:rPr lang="en-US" dirty="0"/>
              <a:t> </a:t>
            </a:r>
            <a:r>
              <a:rPr lang="en-US" dirty="0" err="1"/>
              <a:t>gimnazije</a:t>
            </a:r>
            <a:r>
              <a:rPr lang="en-US" dirty="0"/>
              <a:t>, </a:t>
            </a:r>
            <a:r>
              <a:rPr lang="en-US" dirty="0" err="1"/>
              <a:t>koja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zabavan</a:t>
            </a:r>
            <a:r>
              <a:rPr lang="en-US" dirty="0"/>
              <a:t> </a:t>
            </a:r>
            <a:r>
              <a:rPr lang="en-US" dirty="0" err="1"/>
              <a:t>način</a:t>
            </a:r>
            <a:r>
              <a:rPr lang="en-US" dirty="0"/>
              <a:t> </a:t>
            </a:r>
            <a:r>
              <a:rPr lang="en-US" dirty="0" err="1" smtClean="0"/>
              <a:t>razvija</a:t>
            </a:r>
            <a:r>
              <a:rPr lang="sr-Latn-RS" dirty="0" smtClean="0"/>
              <a:t> </a:t>
            </a:r>
            <a:r>
              <a:rPr lang="en-US" dirty="0" err="1" smtClean="0"/>
              <a:t>ekološku</a:t>
            </a:r>
            <a:r>
              <a:rPr lang="en-US" dirty="0" smtClean="0"/>
              <a:t> </a:t>
            </a:r>
            <a:r>
              <a:rPr lang="en-US" dirty="0" err="1"/>
              <a:t>svest</a:t>
            </a:r>
            <a:r>
              <a:rPr lang="en-US" dirty="0"/>
              <a:t> </a:t>
            </a:r>
            <a:r>
              <a:rPr lang="en-US" dirty="0" err="1"/>
              <a:t>korisnika</a:t>
            </a:r>
            <a:r>
              <a:rPr lang="en-US" dirty="0"/>
              <a:t>, </a:t>
            </a:r>
            <a:r>
              <a:rPr lang="en-US" dirty="0" err="1"/>
              <a:t>podelile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treće</a:t>
            </a:r>
            <a:r>
              <a:rPr lang="en-US" dirty="0"/>
              <a:t> </a:t>
            </a:r>
            <a:r>
              <a:rPr lang="en-US" dirty="0" err="1" smtClean="0"/>
              <a:t>mesto</a:t>
            </a:r>
            <a:r>
              <a:rPr lang="sr-Latn-RS" dirty="0" smtClean="0"/>
              <a:t>.</a:t>
            </a:r>
            <a:endParaRPr lang="sr-Latn-C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83" y="1200150"/>
            <a:ext cx="3949317" cy="2622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09550"/>
            <a:ext cx="7772400" cy="457201"/>
          </a:xfrm>
        </p:spPr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Specijalna nagrada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047750"/>
            <a:ext cx="8305800" cy="1600200"/>
          </a:xfrm>
        </p:spPr>
        <p:txBody>
          <a:bodyPr>
            <a:normAutofit/>
          </a:bodyPr>
          <a:lstStyle/>
          <a:p>
            <a:r>
              <a:rPr lang="sr-Latn-CS" sz="1400" dirty="0" smtClean="0"/>
              <a:t>2014</a:t>
            </a:r>
            <a:r>
              <a:rPr lang="sr-Latn-CS" sz="1400" dirty="0"/>
              <a:t>. </a:t>
            </a:r>
            <a:r>
              <a:rPr lang="sr-Latn-CS" sz="1400" dirty="0" smtClean="0"/>
              <a:t>godine, uvedena </a:t>
            </a:r>
            <a:r>
              <a:rPr lang="sr-Latn-CS" sz="1400" dirty="0"/>
              <a:t>je </a:t>
            </a:r>
            <a:r>
              <a:rPr lang="sr-Latn-CS" sz="1400" dirty="0" smtClean="0"/>
              <a:t>dodatna kategorija za nagrađivanje </a:t>
            </a:r>
            <a:r>
              <a:rPr lang="sr-Latn-CS" sz="1400" dirty="0"/>
              <a:t>pod nazivom “Snaga inovacije – Igor </a:t>
            </a:r>
            <a:r>
              <a:rPr lang="sr-Latn-CS" sz="1400" dirty="0" err="1"/>
              <a:t>Osmokrović</a:t>
            </a:r>
            <a:r>
              <a:rPr lang="sr-Latn-CS" sz="1400" dirty="0"/>
              <a:t>” - za posebno izraženu inovativnost u izradi aplikacija.</a:t>
            </a:r>
            <a:br>
              <a:rPr lang="sr-Latn-CS" sz="1400" dirty="0"/>
            </a:br>
            <a:endParaRPr lang="sr-Latn-CS" sz="1400" dirty="0" smtClean="0"/>
          </a:p>
          <a:p>
            <a:r>
              <a:rPr lang="sr-Latn-CS" sz="1400" dirty="0" smtClean="0"/>
              <a:t>Prošle godine, na 5. </a:t>
            </a:r>
            <a:r>
              <a:rPr lang="sr-Latn-CS" sz="1400" dirty="0" err="1" smtClean="0"/>
              <a:t>mts</a:t>
            </a:r>
            <a:r>
              <a:rPr lang="sr-Latn-CS" sz="1400" dirty="0" smtClean="0"/>
              <a:t> </a:t>
            </a:r>
            <a:r>
              <a:rPr lang="sr-Latn-CS" sz="1400" dirty="0" err="1" smtClean="0"/>
              <a:t>app</a:t>
            </a:r>
            <a:r>
              <a:rPr lang="sr-Latn-CS" sz="1400" dirty="0" smtClean="0"/>
              <a:t> konkursu, specijalnu </a:t>
            </a:r>
            <a:r>
              <a:rPr lang="sr-Latn-CS" sz="1400" dirty="0"/>
              <a:t>nagradu </a:t>
            </a:r>
            <a:r>
              <a:rPr lang="sr-Latn-CS" sz="1400" dirty="0" smtClean="0"/>
              <a:t>i </a:t>
            </a:r>
            <a:r>
              <a:rPr lang="sr-Latn-CS" sz="1400" dirty="0" err="1" smtClean="0"/>
              <a:t>iPhone</a:t>
            </a:r>
            <a:r>
              <a:rPr lang="sr-Latn-CS" sz="1400" dirty="0" smtClean="0"/>
              <a:t> telefone </a:t>
            </a:r>
            <a:r>
              <a:rPr lang="sr-Latn-CS" sz="1400" dirty="0"/>
              <a:t>osvojio je </a:t>
            </a:r>
            <a:r>
              <a:rPr lang="sr-Latn-CS" sz="1400" dirty="0" smtClean="0"/>
              <a:t>tim </a:t>
            </a:r>
            <a:r>
              <a:rPr lang="sr-Latn-CS" sz="1400" dirty="0"/>
              <a:t>„Tri V“ iz Matematičke </a:t>
            </a:r>
            <a:r>
              <a:rPr lang="sr-Latn-CS" sz="1400" dirty="0" smtClean="0"/>
              <a:t>gimnazije i aplikacija namenjena </a:t>
            </a:r>
            <a:r>
              <a:rPr lang="sr-Latn-CS" sz="1400" dirty="0"/>
              <a:t>roditeljima i </a:t>
            </a:r>
            <a:r>
              <a:rPr lang="sr-Latn-CS" sz="1400" dirty="0" smtClean="0"/>
              <a:t>deci, </a:t>
            </a:r>
            <a:r>
              <a:rPr lang="sr-Latn-CS" sz="1400" dirty="0"/>
              <a:t>pod nazivom „Prvi pametni telefon</a:t>
            </a:r>
            <a:r>
              <a:rPr lang="sr-Latn-CS" sz="1400" dirty="0" smtClean="0"/>
              <a:t>“.</a:t>
            </a:r>
            <a:endParaRPr lang="sr-Latn-CS" sz="1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616200"/>
            <a:ext cx="2971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2382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-53015"/>
            <a:ext cx="7772400" cy="457201"/>
          </a:xfrm>
        </p:spPr>
        <p:txBody>
          <a:bodyPr>
            <a:normAutofit fontScale="90000"/>
          </a:bodyPr>
          <a:lstStyle/>
          <a:p>
            <a:r>
              <a:rPr lang="sr-Latn-CS" dirty="0" smtClean="0"/>
              <a:t/>
            </a:r>
            <a:br>
              <a:rPr lang="sr-Latn-CS" dirty="0" smtClean="0"/>
            </a:br>
            <a:r>
              <a:rPr lang="sr-Latn-CS" sz="1800" dirty="0" smtClean="0">
                <a:solidFill>
                  <a:srgbClr val="FF0000"/>
                </a:solidFill>
              </a:rPr>
              <a:t/>
            </a:r>
            <a:br>
              <a:rPr lang="sr-Latn-CS" sz="1800" dirty="0" smtClean="0">
                <a:solidFill>
                  <a:srgbClr val="FF0000"/>
                </a:solidFill>
              </a:rPr>
            </a:br>
            <a:r>
              <a:rPr lang="sr-Latn-CS" sz="1800" dirty="0">
                <a:solidFill>
                  <a:srgbClr val="FF0000"/>
                </a:solidFill>
              </a:rPr>
              <a:t>Kriterijumi za ocenu aplikacija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666750"/>
            <a:ext cx="8382000" cy="22098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sr-Latn-CS" sz="1400" dirty="0" smtClean="0"/>
          </a:p>
          <a:p>
            <a:pPr>
              <a:spcBef>
                <a:spcPts val="0"/>
              </a:spcBef>
            </a:pPr>
            <a:r>
              <a:rPr lang="sr-Latn-CS" sz="1400" dirty="0" smtClean="0"/>
              <a:t>P</a:t>
            </a:r>
            <a:r>
              <a:rPr lang="sr-Latn-RS" sz="1400" dirty="0" err="1" smtClean="0"/>
              <a:t>rošle</a:t>
            </a:r>
            <a:r>
              <a:rPr lang="sr-Latn-RS" sz="1400" dirty="0" smtClean="0"/>
              <a:t> godine je </a:t>
            </a:r>
            <a:r>
              <a:rPr lang="en-US" sz="1400" dirty="0" err="1" smtClean="0"/>
              <a:t>učestvovalo</a:t>
            </a:r>
            <a:r>
              <a:rPr lang="en-US" sz="1400" dirty="0" smtClean="0"/>
              <a:t> </a:t>
            </a:r>
            <a:r>
              <a:rPr lang="en-US" sz="1400" dirty="0"/>
              <a:t>je </a:t>
            </a:r>
            <a:r>
              <a:rPr lang="en-US" sz="1400" dirty="0" err="1"/>
              <a:t>čak</a:t>
            </a:r>
            <a:r>
              <a:rPr lang="en-US" sz="1400" dirty="0"/>
              <a:t> </a:t>
            </a:r>
            <a:r>
              <a:rPr lang="en-US" sz="1400" dirty="0" err="1"/>
              <a:t>dvadeset</a:t>
            </a:r>
            <a:r>
              <a:rPr lang="en-US" sz="1400" dirty="0"/>
              <a:t> </a:t>
            </a:r>
            <a:r>
              <a:rPr lang="en-US" sz="1400" dirty="0" err="1" smtClean="0"/>
              <a:t>timova</a:t>
            </a:r>
            <a:r>
              <a:rPr lang="en-US" sz="1400" dirty="0" smtClean="0"/>
              <a:t> </a:t>
            </a:r>
            <a:r>
              <a:rPr lang="en-US" sz="1400" dirty="0" err="1"/>
              <a:t>sa</a:t>
            </a:r>
            <a:r>
              <a:rPr lang="en-US" sz="1400" dirty="0"/>
              <a:t> </a:t>
            </a:r>
            <a:r>
              <a:rPr lang="en-US" sz="1400" dirty="0" err="1"/>
              <a:t>isto</a:t>
            </a:r>
            <a:r>
              <a:rPr lang="en-US" sz="1400" dirty="0"/>
              <a:t> </a:t>
            </a:r>
            <a:r>
              <a:rPr lang="en-US" sz="1400" dirty="0" err="1"/>
              <a:t>toliko</a:t>
            </a:r>
            <a:r>
              <a:rPr lang="en-US" sz="1400" dirty="0"/>
              <a:t> </a:t>
            </a:r>
            <a:r>
              <a:rPr lang="en-US" sz="1400" dirty="0" err="1"/>
              <a:t>aplikacija</a:t>
            </a:r>
            <a:r>
              <a:rPr lang="en-US" sz="1400" dirty="0"/>
              <a:t>. </a:t>
            </a:r>
            <a:r>
              <a:rPr lang="en-US" sz="1400" dirty="0" err="1"/>
              <a:t>Vrednovani</a:t>
            </a:r>
            <a:r>
              <a:rPr lang="en-US" sz="1400" dirty="0"/>
              <a:t> </a:t>
            </a:r>
            <a:r>
              <a:rPr lang="en-US" sz="1400" dirty="0" err="1" smtClean="0"/>
              <a:t>su</a:t>
            </a:r>
            <a:r>
              <a:rPr lang="sr-Latn-CS" sz="1400" dirty="0" smtClean="0"/>
              <a:t>: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 err="1" smtClean="0"/>
              <a:t>ideja</a:t>
            </a:r>
            <a:r>
              <a:rPr lang="en-US" sz="1400" dirty="0" smtClean="0"/>
              <a:t>,</a:t>
            </a:r>
            <a:endParaRPr lang="sr-Latn-CS" sz="1400" dirty="0" smtClean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 err="1" smtClean="0"/>
              <a:t>inovativnost</a:t>
            </a:r>
            <a:r>
              <a:rPr lang="en-US" sz="1400" dirty="0" smtClean="0"/>
              <a:t>,</a:t>
            </a:r>
            <a:endParaRPr lang="sr-Latn-CS" sz="1400" dirty="0" smtClean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 err="1" smtClean="0"/>
              <a:t>kompleksnost</a:t>
            </a:r>
            <a:r>
              <a:rPr lang="en-US" sz="1400" dirty="0" smtClean="0"/>
              <a:t> </a:t>
            </a:r>
            <a:r>
              <a:rPr lang="en-US" sz="1400" dirty="0" err="1" smtClean="0"/>
              <a:t>rešenja</a:t>
            </a:r>
            <a:r>
              <a:rPr lang="en-US" sz="1400" dirty="0" smtClean="0"/>
              <a:t>,</a:t>
            </a:r>
            <a:endParaRPr lang="sr-Latn-CS" sz="1400" dirty="0" smtClean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sr-Latn-CS" sz="1400" dirty="0"/>
              <a:t>f</a:t>
            </a:r>
            <a:r>
              <a:rPr lang="en-US" sz="1400" dirty="0" err="1" smtClean="0"/>
              <a:t>unkcionalnost</a:t>
            </a:r>
            <a:r>
              <a:rPr lang="sr-Latn-CS" sz="1400" dirty="0" smtClean="0"/>
              <a:t>,</a:t>
            </a:r>
            <a:r>
              <a:rPr lang="en-US" sz="1400" dirty="0" smtClean="0"/>
              <a:t>I</a:t>
            </a:r>
            <a:endParaRPr lang="sr-Latn-CS" sz="1400" dirty="0" smtClean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 err="1" smtClean="0"/>
              <a:t>opšti</a:t>
            </a:r>
            <a:r>
              <a:rPr lang="en-US" sz="1400" dirty="0" smtClean="0"/>
              <a:t> </a:t>
            </a:r>
            <a:r>
              <a:rPr lang="en-US" sz="1400" dirty="0" err="1" smtClean="0"/>
              <a:t>utisak</a:t>
            </a:r>
            <a:r>
              <a:rPr lang="sr-Latn-CS" sz="1400" dirty="0" smtClean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198" y="2160422"/>
            <a:ext cx="2895600" cy="2087728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28600" y="2800350"/>
            <a:ext cx="5105400" cy="714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sr-Latn-CS" sz="1400" dirty="0" smtClean="0"/>
              <a:t>D</a:t>
            </a:r>
            <a:r>
              <a:rPr lang="en-US" sz="1400" dirty="0" err="1"/>
              <a:t>odatno</a:t>
            </a:r>
            <a:r>
              <a:rPr lang="en-US" sz="1400" dirty="0"/>
              <a:t> je u </a:t>
            </a:r>
            <a:r>
              <a:rPr lang="en-US" sz="1400" dirty="0" err="1"/>
              <a:t>obzir</a:t>
            </a:r>
            <a:r>
              <a:rPr lang="en-US" sz="1400" dirty="0"/>
              <a:t> </a:t>
            </a:r>
            <a:r>
              <a:rPr lang="en-US" sz="1400" dirty="0" err="1"/>
              <a:t>uzeta</a:t>
            </a:r>
            <a:r>
              <a:rPr lang="en-US" sz="1400" dirty="0"/>
              <a:t> </a:t>
            </a:r>
            <a:r>
              <a:rPr lang="en-US" sz="1400" dirty="0" err="1"/>
              <a:t>društveno</a:t>
            </a:r>
            <a:r>
              <a:rPr lang="en-US" sz="1400" dirty="0"/>
              <a:t> </a:t>
            </a:r>
            <a:r>
              <a:rPr lang="en-US" sz="1400" dirty="0" err="1"/>
              <a:t>odgovorna</a:t>
            </a:r>
            <a:r>
              <a:rPr lang="en-US" sz="1400" dirty="0"/>
              <a:t> </a:t>
            </a:r>
            <a:r>
              <a:rPr lang="en-US" sz="1400" dirty="0" err="1"/>
              <a:t>namena</a:t>
            </a:r>
            <a:r>
              <a:rPr lang="en-US" sz="1400" dirty="0"/>
              <a:t> </a:t>
            </a:r>
            <a:r>
              <a:rPr lang="en-US" sz="1400" dirty="0" err="1"/>
              <a:t>aplikacija</a:t>
            </a:r>
            <a:r>
              <a:rPr lang="en-US" sz="1400" dirty="0"/>
              <a:t> i </a:t>
            </a:r>
            <a:r>
              <a:rPr lang="en-US" sz="1400" dirty="0" err="1"/>
              <a:t>doprinos</a:t>
            </a:r>
            <a:r>
              <a:rPr lang="en-US" sz="1400" dirty="0"/>
              <a:t> </a:t>
            </a:r>
            <a:r>
              <a:rPr lang="en-US" sz="1400" dirty="0" err="1"/>
              <a:t>razvoju</a:t>
            </a:r>
            <a:r>
              <a:rPr lang="en-US" sz="1400" dirty="0"/>
              <a:t> </a:t>
            </a:r>
            <a:r>
              <a:rPr lang="en-US" sz="1400" dirty="0" err="1"/>
              <a:t>mts</a:t>
            </a:r>
            <a:r>
              <a:rPr lang="en-US" sz="1400" dirty="0"/>
              <a:t> </a:t>
            </a:r>
            <a:r>
              <a:rPr lang="en-US" sz="1400" dirty="0" err="1"/>
              <a:t>usluga</a:t>
            </a:r>
            <a:r>
              <a:rPr lang="en-US" sz="1400" dirty="0" smtClean="0"/>
              <a:t>.</a:t>
            </a:r>
            <a:endParaRPr lang="sr-Latn-C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Forum 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666750"/>
            <a:ext cx="8610600" cy="2514600"/>
          </a:xfrm>
        </p:spPr>
        <p:txBody>
          <a:bodyPr>
            <a:noAutofit/>
          </a:bodyPr>
          <a:lstStyle/>
          <a:p>
            <a:endParaRPr lang="sr-Latn-CS" sz="1400" dirty="0" smtClean="0"/>
          </a:p>
          <a:p>
            <a:r>
              <a:rPr lang="sr-Latn-CS" sz="1400" dirty="0" smtClean="0"/>
              <a:t>ADRESA: </a:t>
            </a:r>
            <a:r>
              <a:rPr lang="sr-Latn-CS" sz="1400" u="sng" dirty="0">
                <a:hlinkClick r:id="rId2"/>
              </a:rPr>
              <a:t>http://</a:t>
            </a:r>
            <a:r>
              <a:rPr lang="sr-Latn-RS" sz="1400" u="sng" dirty="0">
                <a:hlinkClick r:id="rId2"/>
              </a:rPr>
              <a:t>forum.appkonkurs.mts.rs</a:t>
            </a:r>
            <a:endParaRPr lang="sr-Latn-CS" sz="1400" dirty="0"/>
          </a:p>
          <a:p>
            <a:endParaRPr lang="sr-Latn-CS" sz="1400" dirty="0"/>
          </a:p>
          <a:p>
            <a:endParaRPr lang="sr-Latn-CS" sz="1400" dirty="0" smtClean="0"/>
          </a:p>
          <a:p>
            <a:pPr>
              <a:defRPr/>
            </a:pPr>
            <a:r>
              <a:rPr lang="sr-Latn-CS" sz="1400" dirty="0"/>
              <a:t>REGISTRACIJA:</a:t>
            </a:r>
          </a:p>
          <a:p>
            <a:pPr marL="457200" indent="-457200">
              <a:buFont typeface="Arial" charset="0"/>
              <a:buAutoNum type="arabicPeriod"/>
              <a:defRPr/>
            </a:pPr>
            <a:r>
              <a:rPr lang="sr-Latn-CS" sz="1400" dirty="0"/>
              <a:t>Učenik se registruje na forum pod određenim </a:t>
            </a:r>
            <a:r>
              <a:rPr lang="sr-Latn-CS" sz="1400" dirty="0" err="1"/>
              <a:t>username</a:t>
            </a:r>
            <a:r>
              <a:rPr lang="sr-Latn-CS" sz="1400" dirty="0"/>
              <a:t>-om;</a:t>
            </a:r>
          </a:p>
          <a:p>
            <a:pPr marL="457200" indent="-457200">
              <a:buFont typeface="Arial" charset="0"/>
              <a:buAutoNum type="arabicPeriod"/>
              <a:defRPr/>
            </a:pPr>
            <a:r>
              <a:rPr lang="sr-Latn-CS" sz="1400" dirty="0" smtClean="0"/>
              <a:t>Pošalje na </a:t>
            </a:r>
            <a:r>
              <a:rPr lang="sl-SI" sz="1400" u="sng" dirty="0" smtClean="0">
                <a:hlinkClick r:id="rId3"/>
              </a:rPr>
              <a:t>mtsappkonkurs@telekom.rs</a:t>
            </a:r>
            <a:r>
              <a:rPr lang="sr-Latn-CS" sz="1400" dirty="0" smtClean="0"/>
              <a:t> naziv </a:t>
            </a:r>
            <a:r>
              <a:rPr lang="sr-Latn-CS" sz="1400" dirty="0"/>
              <a:t>svoje </a:t>
            </a:r>
            <a:r>
              <a:rPr lang="sr-Latn-CS" sz="1400" dirty="0" smtClean="0"/>
              <a:t>ekipe, škole </a:t>
            </a:r>
            <a:r>
              <a:rPr lang="sr-Latn-CS" sz="1400" dirty="0"/>
              <a:t>i pod kojim </a:t>
            </a:r>
            <a:r>
              <a:rPr lang="sr-Latn-CS" sz="1400" dirty="0" err="1"/>
              <a:t>username</a:t>
            </a:r>
            <a:r>
              <a:rPr lang="sr-Latn-CS" sz="1400" dirty="0"/>
              <a:t>-om se registrovao i dalje sledi instrukcije administratora. </a:t>
            </a:r>
          </a:p>
          <a:p>
            <a:pPr>
              <a:defRPr/>
            </a:pPr>
            <a:endParaRPr lang="sr-Latn-CS" sz="1400" dirty="0"/>
          </a:p>
          <a:p>
            <a:r>
              <a:rPr lang="sr-Latn-CS" sz="1400" dirty="0" smtClean="0"/>
              <a:t>Na </a:t>
            </a:r>
            <a:r>
              <a:rPr lang="sr-Latn-CS" sz="1400" dirty="0"/>
              <a:t>forumu ćete pronaći informacije o konkursu, možete postavljati pitanja, otvarati nove teme, možete međusobno da se pomažete…</a:t>
            </a:r>
            <a:r>
              <a:rPr lang="en-US" sz="1400" dirty="0"/>
              <a:t> </a:t>
            </a:r>
            <a:r>
              <a:rPr lang="sr-Latn-CS" sz="1400" dirty="0"/>
              <a:t>Forum omogućava i slanje ličnih poruka.</a:t>
            </a:r>
          </a:p>
          <a:p>
            <a:pPr lvl="0"/>
            <a:endParaRPr lang="sr-Latn-CS" sz="14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657600" y="3105150"/>
            <a:ext cx="51054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r-Latn-C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Šta postavljate na forum do 21. novembra 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" y="666750"/>
            <a:ext cx="6705600" cy="1905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400" dirty="0">
                <a:solidFill>
                  <a:srgbClr val="FF0000"/>
                </a:solidFill>
              </a:rPr>
              <a:t>Za aplikacije u Android™ operativnom </a:t>
            </a:r>
            <a:r>
              <a:rPr lang="pl-PL" sz="1400" dirty="0" smtClean="0">
                <a:solidFill>
                  <a:srgbClr val="FF0000"/>
                </a:solidFill>
              </a:rPr>
              <a:t>sistemu:</a:t>
            </a:r>
            <a:endParaRPr lang="pl-PL" sz="14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Aplikacije u verzijama 4.0. i narednim;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Logo aplikacije u formatu 512x512 px,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Screenshot-ove aplikacije (5 do 7 screenshot-ova),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Zvaničan opis aplikacije koji bi eventualno stajao na Google Play-u,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Kompletan .apk file spreman za postavljanje na market,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/>
              <a:t>Jednu sliku rezolucije 1024x500 px za Feature graphics</a:t>
            </a:r>
            <a:r>
              <a:rPr lang="pl-PL" sz="1400" dirty="0" smtClean="0"/>
              <a:t>.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819400" y="2609850"/>
            <a:ext cx="6248400" cy="20955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0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ntenna Light" pitchFamily="50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CS" sz="1400" dirty="0" smtClean="0">
                <a:solidFill>
                  <a:srgbClr val="FF0000"/>
                </a:solidFill>
              </a:rPr>
              <a:t>Za </a:t>
            </a:r>
            <a:r>
              <a:rPr lang="sr-Latn-CS" sz="1400" dirty="0">
                <a:solidFill>
                  <a:srgbClr val="FF0000"/>
                </a:solidFill>
              </a:rPr>
              <a:t>aplikacije u </a:t>
            </a:r>
            <a:r>
              <a:rPr lang="sr-Latn-CS" sz="1400" dirty="0" err="1" smtClean="0">
                <a:solidFill>
                  <a:srgbClr val="FF0000"/>
                </a:solidFill>
              </a:rPr>
              <a:t>iOS</a:t>
            </a:r>
            <a:r>
              <a:rPr lang="sr-Latn-CS" sz="1400" dirty="0" smtClean="0">
                <a:solidFill>
                  <a:srgbClr val="FF0000"/>
                </a:solidFill>
              </a:rPr>
              <a:t>-u:</a:t>
            </a:r>
            <a:endParaRPr lang="sr-Latn-CS" sz="14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CS" sz="1400" dirty="0"/>
              <a:t>Aplikacije u verziji 8.0. i narednim,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CS" sz="1400" dirty="0"/>
              <a:t>Aplikacija treba da bude napisana u programskom jeziku SWIFT,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CS" sz="1400" dirty="0"/>
              <a:t>Logo ili ikonica aplikacije,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CS" sz="1400" dirty="0"/>
              <a:t>Aplikacija treba da bude samo u </a:t>
            </a:r>
            <a:r>
              <a:rPr lang="sr-Latn-CS" sz="1400" dirty="0" err="1"/>
              <a:t>Portrait</a:t>
            </a:r>
            <a:r>
              <a:rPr lang="sr-Latn-CS" sz="1400" dirty="0"/>
              <a:t> </a:t>
            </a:r>
            <a:r>
              <a:rPr lang="sr-Latn-CS" sz="1400" dirty="0" err="1"/>
              <a:t>view</a:t>
            </a:r>
            <a:r>
              <a:rPr lang="sr-Latn-CS" sz="1400" dirty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CS" sz="1400" dirty="0"/>
              <a:t>Aplikacija treba da radi od modela 5S pa na više,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CS" sz="1400" dirty="0"/>
              <a:t>Testiranje se vrši preko </a:t>
            </a:r>
            <a:r>
              <a:rPr lang="sr-Latn-CS" sz="1400" dirty="0" err="1"/>
              <a:t>TestFlight</a:t>
            </a:r>
            <a:r>
              <a:rPr lang="sr-Latn-CS" sz="1400" dirty="0"/>
              <a:t>-a,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CS" sz="1400" dirty="0"/>
              <a:t>Opis funkcionalnosti aplikacije.</a:t>
            </a:r>
          </a:p>
          <a:p>
            <a:endParaRPr lang="sr-Latn-C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93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Korisne informacije</a:t>
            </a:r>
            <a:endParaRPr lang="sr-Latn-C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666750"/>
            <a:ext cx="8686800" cy="3886200"/>
          </a:xfrm>
        </p:spPr>
        <p:txBody>
          <a:bodyPr>
            <a:norm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sl-SI" sz="1400" dirty="0" smtClean="0"/>
              <a:t>Aplikacije </a:t>
            </a:r>
            <a:r>
              <a:rPr lang="sl-SI" sz="1400" dirty="0"/>
              <a:t>koje učestvuju na konkursu ne smeju biti ranije objavljene na Android™ Marketu /Google Play prodavnici, na App Store-u, nekom drugom Internet </a:t>
            </a:r>
            <a:r>
              <a:rPr lang="sl-SI" sz="1400" dirty="0" smtClean="0"/>
              <a:t>portalu, </a:t>
            </a:r>
            <a:r>
              <a:rPr lang="sl-SI" sz="1400" dirty="0"/>
              <a:t>ili sličnom konkursu.</a:t>
            </a:r>
            <a:endParaRPr lang="sr-Latn-CS" sz="1400" dirty="0"/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pl-PL" sz="1400" dirty="0" smtClean="0"/>
              <a:t>Neophodno </a:t>
            </a:r>
            <a:r>
              <a:rPr lang="pl-PL" sz="1400" dirty="0"/>
              <a:t>je da aplikacija bude na srpskom jeziku ili višejezična, sa srpskim jezikom kao jednim od izbora</a:t>
            </a:r>
            <a:r>
              <a:rPr lang="pl-PL" sz="1400" dirty="0" smtClean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sl-SI" sz="1400" dirty="0"/>
              <a:t>Svaki pojedinačni učesnik/tim koji učestvuje na konkursu može prijaviti najviše </a:t>
            </a:r>
            <a:r>
              <a:rPr lang="sl-SI" sz="1400" b="1" dirty="0"/>
              <a:t>dve</a:t>
            </a:r>
            <a:r>
              <a:rPr lang="sl-SI" sz="1400" dirty="0"/>
              <a:t> aplikacije.</a:t>
            </a:r>
            <a:endParaRPr lang="sr-Latn-CS" sz="1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400" dirty="0" smtClean="0"/>
              <a:t>Prezentacija </a:t>
            </a:r>
            <a:r>
              <a:rPr lang="pl-PL" sz="1400" dirty="0"/>
              <a:t>radova i proglašenje najuspešnijih aplikacija održaće se u Beogradu, tokom decembra 2016. godine. </a:t>
            </a:r>
            <a:endParaRPr lang="en-US" sz="1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400" dirty="0" smtClean="0"/>
              <a:t>Nagrade </a:t>
            </a:r>
            <a:r>
              <a:rPr lang="pl-PL" sz="1400" dirty="0"/>
              <a:t>koje očekuju najuspešnije timove su p</a:t>
            </a:r>
            <a:r>
              <a:rPr lang="sr-Latn-CS" sz="1400" dirty="0"/>
              <a:t>utovanje u Barselonu na GSMA kongres (Mobile World Congress), smart telefoni, tablet računari, kao i specijalna nagrada za inovativnost</a:t>
            </a:r>
            <a:r>
              <a:rPr lang="sr-Latn-CS" sz="1400" dirty="0" smtClean="0"/>
              <a:t>.</a:t>
            </a:r>
          </a:p>
          <a:p>
            <a:r>
              <a:rPr lang="sr-Latn-CS" sz="1400" dirty="0" smtClean="0"/>
              <a:t>Možete </a:t>
            </a:r>
            <a:r>
              <a:rPr lang="sr-Latn-CS" sz="1400" dirty="0"/>
              <a:t>da </a:t>
            </a:r>
            <a:r>
              <a:rPr lang="sr-Latn-CS" sz="1400" dirty="0" smtClean="0"/>
              <a:t>koristite </a:t>
            </a:r>
            <a:r>
              <a:rPr lang="sr-Latn-CS" sz="1400" dirty="0" err="1"/>
              <a:t>Open</a:t>
            </a:r>
            <a:r>
              <a:rPr lang="sr-Latn-CS" sz="1400" dirty="0"/>
              <a:t> </a:t>
            </a:r>
            <a:r>
              <a:rPr lang="sr-Latn-CS" sz="1400" dirty="0" err="1"/>
              <a:t>Source</a:t>
            </a:r>
            <a:r>
              <a:rPr lang="sr-Latn-CS" sz="1400" dirty="0"/>
              <a:t> module, ali aplikacija mora biti originalna.</a:t>
            </a:r>
          </a:p>
          <a:p>
            <a:r>
              <a:rPr lang="sr-Latn-CS" sz="1400" dirty="0"/>
              <a:t>Android i Java razvojno </a:t>
            </a:r>
            <a:r>
              <a:rPr lang="sr-Latn-CS" sz="1400" dirty="0" smtClean="0"/>
              <a:t>okruženje.</a:t>
            </a:r>
            <a:endParaRPr lang="sr-Latn-CS" sz="1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dirty="0" smtClean="0">
                <a:solidFill>
                  <a:srgbClr val="FF0000"/>
                </a:solidFill>
              </a:rPr>
              <a:t>Cilj</a:t>
            </a:r>
            <a:endParaRPr lang="sr-Latn-C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930" y="666750"/>
            <a:ext cx="403567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18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2019300"/>
            <a:ext cx="8229600" cy="857250"/>
          </a:xfrm>
        </p:spPr>
        <p:txBody>
          <a:bodyPr/>
          <a:lstStyle/>
          <a:p>
            <a:pPr algn="ctr"/>
            <a:r>
              <a:rPr lang="sr-Latn-CS" dirty="0" smtClean="0"/>
              <a:t>Pitanja?</a:t>
            </a:r>
            <a:endParaRPr lang="sr-Latn-C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3010264"/>
            <a:ext cx="8229600" cy="1314086"/>
          </a:xfrm>
        </p:spPr>
        <p:txBody>
          <a:bodyPr/>
          <a:lstStyle/>
          <a:p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55499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3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Prvi put na </a:t>
            </a:r>
            <a:r>
              <a:rPr lang="sr-Latn-RS" dirty="0" err="1" smtClean="0">
                <a:solidFill>
                  <a:schemeClr val="bg1"/>
                </a:solidFill>
                <a:latin typeface="Myriad Pro" panose="020B0503030403020204" pitchFamily="34" charset="0"/>
              </a:rPr>
              <a:t>mts</a:t>
            </a:r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 </a:t>
            </a:r>
            <a:r>
              <a:rPr lang="sr-Latn-RS" dirty="0" err="1" smtClean="0">
                <a:solidFill>
                  <a:schemeClr val="bg1"/>
                </a:solidFill>
                <a:latin typeface="Myriad Pro" panose="020B0503030403020204" pitchFamily="34" charset="0"/>
              </a:rPr>
              <a:t>app</a:t>
            </a:r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 konkursu.</a:t>
            </a:r>
            <a:endParaRPr lang="sr-Latn-RS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88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demy-images.udemy.com/course/750x422/572462_f9a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129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59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Programiranje za </a:t>
            </a:r>
            <a:r>
              <a:rPr lang="sr-Latn-RS" dirty="0" err="1" smtClean="0">
                <a:solidFill>
                  <a:schemeClr val="bg1"/>
                </a:solidFill>
                <a:latin typeface="Myriad Pro" panose="020B0503030403020204" pitchFamily="34" charset="0"/>
              </a:rPr>
              <a:t>iOS</a:t>
            </a:r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 platformu</a:t>
            </a:r>
            <a:endParaRPr lang="sr-Latn-RS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8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ppAnnieSta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58" y="960140"/>
            <a:ext cx="8186738" cy="273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67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/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Zašto?</a:t>
            </a:r>
            <a:endParaRPr lang="sr-Latn-RS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5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12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166"/>
            <a:ext cx="9143366" cy="514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Zašto učestvovati u </a:t>
            </a:r>
            <a:r>
              <a:rPr lang="sr-Latn-RS" dirty="0" err="1" smtClean="0">
                <a:solidFill>
                  <a:schemeClr val="bg1"/>
                </a:solidFill>
                <a:latin typeface="Myriad Pro" panose="020B0503030403020204" pitchFamily="34" charset="0"/>
              </a:rPr>
              <a:t>mts</a:t>
            </a:r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 </a:t>
            </a:r>
            <a:r>
              <a:rPr lang="sr-Latn-RS" dirty="0" err="1" smtClean="0">
                <a:solidFill>
                  <a:schemeClr val="bg1"/>
                </a:solidFill>
                <a:latin typeface="Myriad Pro" panose="020B0503030403020204" pitchFamily="34" charset="0"/>
              </a:rPr>
              <a:t>app</a:t>
            </a:r>
            <a:r>
              <a:rPr lang="sr-Latn-RS" dirty="0" smtClean="0">
                <a:solidFill>
                  <a:schemeClr val="bg1"/>
                </a:solidFill>
                <a:latin typeface="Myriad Pro" panose="020B0503030403020204" pitchFamily="34" charset="0"/>
              </a:rPr>
              <a:t> konkursu?</a:t>
            </a:r>
            <a:endParaRPr lang="sr-Latn-RS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17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155" y="81213"/>
            <a:ext cx="8166434" cy="5062287"/>
          </a:xfrm>
        </p:spPr>
        <p:txBody>
          <a:bodyPr numCol="3">
            <a:normAutofit fontScale="40000" lnSpcReduction="20000"/>
          </a:bodyPr>
          <a:lstStyle/>
          <a:p>
            <a:pPr marL="0" indent="0" fontAlgn="base">
              <a:buNone/>
            </a:pPr>
            <a:r>
              <a:rPr lang="en-US" b="1" cap="all" dirty="0" smtClean="0"/>
              <a:t>1</a:t>
            </a:r>
            <a:r>
              <a:rPr lang="en-US" b="1" cap="all" dirty="0"/>
              <a:t>. DATA SCIENTIST</a:t>
            </a:r>
          </a:p>
          <a:p>
            <a:pPr fontAlgn="base"/>
            <a:r>
              <a:rPr lang="en-US" i="1" dirty="0"/>
              <a:t>Number of Job Openings: 1,736</a:t>
            </a:r>
          </a:p>
          <a:p>
            <a:pPr fontAlgn="base"/>
            <a:r>
              <a:rPr lang="en-US" i="1" dirty="0"/>
              <a:t>Median Base Salary: $116,840</a:t>
            </a:r>
          </a:p>
          <a:p>
            <a:pPr marL="0" indent="0" fontAlgn="base">
              <a:buNone/>
            </a:pPr>
            <a:r>
              <a:rPr lang="en-US" b="1" cap="all" dirty="0"/>
              <a:t>2. TAX MANAGER</a:t>
            </a:r>
          </a:p>
          <a:p>
            <a:pPr fontAlgn="base"/>
            <a:r>
              <a:rPr lang="en-US" i="1" dirty="0"/>
              <a:t>Number of Job Openings: 1,574</a:t>
            </a:r>
          </a:p>
          <a:p>
            <a:pPr fontAlgn="base"/>
            <a:r>
              <a:rPr lang="en-US" i="1" dirty="0"/>
              <a:t>Median Base Salary: $108,000</a:t>
            </a:r>
          </a:p>
          <a:p>
            <a:pPr marL="0" indent="0" fontAlgn="base">
              <a:buNone/>
            </a:pPr>
            <a:r>
              <a:rPr lang="en-US" b="1" cap="all" dirty="0"/>
              <a:t>3. SOLUTIONS ARCHITECT</a:t>
            </a:r>
          </a:p>
          <a:p>
            <a:pPr fontAlgn="base"/>
            <a:r>
              <a:rPr lang="en-US" i="1" dirty="0"/>
              <a:t>Number of Job Openings: 2,906</a:t>
            </a:r>
          </a:p>
          <a:p>
            <a:pPr fontAlgn="base"/>
            <a:r>
              <a:rPr lang="en-US" i="1" dirty="0"/>
              <a:t>Median Base Salary: $119,500</a:t>
            </a:r>
          </a:p>
          <a:p>
            <a:pPr marL="0" indent="0" fontAlgn="base">
              <a:buNone/>
            </a:pPr>
            <a:r>
              <a:rPr lang="en-US" b="1" cap="all" dirty="0"/>
              <a:t>4. ENGAGEMENT MANAGER</a:t>
            </a:r>
          </a:p>
          <a:p>
            <a:pPr fontAlgn="base"/>
            <a:r>
              <a:rPr lang="en-US" i="1" dirty="0"/>
              <a:t>Number of Job Openings: 1,356</a:t>
            </a:r>
          </a:p>
          <a:p>
            <a:pPr fontAlgn="base"/>
            <a:r>
              <a:rPr lang="en-US" i="1" dirty="0"/>
              <a:t>Median Base Salary: $125,000</a:t>
            </a:r>
          </a:p>
          <a:p>
            <a:pPr marL="0" indent="0" fontAlgn="base">
              <a:buNone/>
            </a:pPr>
            <a:r>
              <a:rPr lang="en-US" b="1" cap="all" dirty="0"/>
              <a:t>5. MOBILE DEVELOPER</a:t>
            </a:r>
          </a:p>
          <a:p>
            <a:pPr fontAlgn="base"/>
            <a:r>
              <a:rPr lang="en-US" i="1" dirty="0"/>
              <a:t>Number of Job Openings: 2,251</a:t>
            </a:r>
          </a:p>
          <a:p>
            <a:pPr fontAlgn="base"/>
            <a:r>
              <a:rPr lang="en-US" i="1" dirty="0"/>
              <a:t>Median Base Salary: $90,000</a:t>
            </a:r>
          </a:p>
          <a:p>
            <a:pPr marL="0" indent="0" fontAlgn="base">
              <a:buNone/>
            </a:pPr>
            <a:r>
              <a:rPr lang="en-US" b="1" cap="all" dirty="0"/>
              <a:t>6. HR MANAGER</a:t>
            </a:r>
          </a:p>
          <a:p>
            <a:pPr fontAlgn="base"/>
            <a:r>
              <a:rPr lang="en-US" i="1" dirty="0"/>
              <a:t>Number of Job Openings: 3,468</a:t>
            </a:r>
          </a:p>
          <a:p>
            <a:pPr fontAlgn="base"/>
            <a:r>
              <a:rPr lang="en-US" i="1" dirty="0"/>
              <a:t>Median Base Salary: $85,000</a:t>
            </a:r>
          </a:p>
          <a:p>
            <a:pPr marL="0" indent="0" fontAlgn="base">
              <a:buNone/>
            </a:pPr>
            <a:r>
              <a:rPr lang="en-US" b="1" cap="all" dirty="0"/>
              <a:t>7. PHYSICIAN ASSISTANT</a:t>
            </a:r>
          </a:p>
          <a:p>
            <a:pPr fontAlgn="base"/>
            <a:r>
              <a:rPr lang="en-US" i="1" dirty="0"/>
              <a:t>Number of Job Openings: 3,364</a:t>
            </a:r>
          </a:p>
          <a:p>
            <a:pPr fontAlgn="base"/>
            <a:r>
              <a:rPr lang="en-US" i="1" dirty="0"/>
              <a:t>Median Base Salary: $97,000</a:t>
            </a:r>
          </a:p>
          <a:p>
            <a:pPr marL="0" indent="0" fontAlgn="base">
              <a:buNone/>
            </a:pPr>
            <a:r>
              <a:rPr lang="en-US" b="1" cap="all" dirty="0"/>
              <a:t>8. PRODUCT MANAGER</a:t>
            </a:r>
          </a:p>
          <a:p>
            <a:pPr fontAlgn="base"/>
            <a:r>
              <a:rPr lang="en-US" i="1" dirty="0"/>
              <a:t>Number of Job Openings: 6,607</a:t>
            </a:r>
          </a:p>
          <a:p>
            <a:pPr fontAlgn="base"/>
            <a:r>
              <a:rPr lang="en-US" i="1" dirty="0"/>
              <a:t>Median Base Salary: $106,680</a:t>
            </a:r>
          </a:p>
          <a:p>
            <a:pPr marL="0" indent="0" fontAlgn="base">
              <a:buNone/>
            </a:pPr>
            <a:r>
              <a:rPr lang="en-US" b="1" cap="all" dirty="0" smtClean="0"/>
              <a:t>9</a:t>
            </a:r>
            <a:r>
              <a:rPr lang="en-US" b="1" cap="all" dirty="0"/>
              <a:t>. SOFTWARE ENGINEER</a:t>
            </a:r>
          </a:p>
          <a:p>
            <a:pPr fontAlgn="base"/>
            <a:r>
              <a:rPr lang="en-US" i="1" dirty="0"/>
              <a:t>Number of Job Openings: 49,270</a:t>
            </a:r>
          </a:p>
          <a:p>
            <a:pPr fontAlgn="base"/>
            <a:r>
              <a:rPr lang="en-US" i="1" dirty="0"/>
              <a:t>Median Base Salary: $95,000</a:t>
            </a:r>
          </a:p>
          <a:p>
            <a:pPr marL="0" indent="0" fontAlgn="base">
              <a:buNone/>
            </a:pPr>
            <a:r>
              <a:rPr lang="en-US" b="1" cap="all" dirty="0"/>
              <a:t>10. AUDIT MANAGER</a:t>
            </a:r>
          </a:p>
          <a:p>
            <a:pPr fontAlgn="base"/>
            <a:r>
              <a:rPr lang="en-US" i="1" dirty="0"/>
              <a:t>Number of Job Openings: 1,001</a:t>
            </a:r>
          </a:p>
          <a:p>
            <a:pPr fontAlgn="base"/>
            <a:r>
              <a:rPr lang="en-US" i="1" dirty="0"/>
              <a:t>Median Base Salary: $95,000</a:t>
            </a:r>
          </a:p>
          <a:p>
            <a:pPr marL="0" indent="0" fontAlgn="base">
              <a:buNone/>
            </a:pPr>
            <a:r>
              <a:rPr lang="en-US" b="1" cap="all" dirty="0"/>
              <a:t>11. ANALYTICS MANAGER</a:t>
            </a:r>
          </a:p>
          <a:p>
            <a:pPr fontAlgn="base"/>
            <a:r>
              <a:rPr lang="en-US" i="1" dirty="0"/>
              <a:t>Number of Job Openings: 982</a:t>
            </a:r>
          </a:p>
          <a:p>
            <a:pPr fontAlgn="base"/>
            <a:r>
              <a:rPr lang="en-US" i="1" dirty="0"/>
              <a:t>Median Base Salary: $105,000</a:t>
            </a:r>
          </a:p>
          <a:p>
            <a:pPr marL="0" indent="0" fontAlgn="base">
              <a:buNone/>
            </a:pPr>
            <a:r>
              <a:rPr lang="en-US" b="1" cap="all" dirty="0"/>
              <a:t>12. SOFTWARE DEVELOPMENT MANAGER</a:t>
            </a:r>
          </a:p>
          <a:p>
            <a:pPr fontAlgn="base"/>
            <a:r>
              <a:rPr lang="en-US" i="1" dirty="0"/>
              <a:t>Number of Job Openings: 1,199</a:t>
            </a:r>
          </a:p>
          <a:p>
            <a:pPr fontAlgn="base"/>
            <a:r>
              <a:rPr lang="en-US" i="1" dirty="0"/>
              <a:t>Median Base Salary: $135,000</a:t>
            </a:r>
          </a:p>
          <a:p>
            <a:pPr marL="0" indent="0" fontAlgn="base">
              <a:buNone/>
            </a:pPr>
            <a:r>
              <a:rPr lang="en-US" b="1" cap="all" dirty="0"/>
              <a:t>13. PRODUCT MARKETING MANAGER</a:t>
            </a:r>
          </a:p>
          <a:p>
            <a:pPr fontAlgn="base"/>
            <a:r>
              <a:rPr lang="en-US" i="1" dirty="0"/>
              <a:t>Number of Job Openings: 1,111</a:t>
            </a:r>
          </a:p>
          <a:p>
            <a:pPr fontAlgn="base"/>
            <a:r>
              <a:rPr lang="en-US" i="1" dirty="0"/>
              <a:t>Median Base Salary: $115,000</a:t>
            </a:r>
          </a:p>
          <a:p>
            <a:pPr marL="0" indent="0" fontAlgn="base">
              <a:buNone/>
            </a:pPr>
            <a:r>
              <a:rPr lang="en-US" b="1" cap="all" dirty="0"/>
              <a:t>14. MARKETING MANAGER</a:t>
            </a:r>
          </a:p>
          <a:p>
            <a:pPr fontAlgn="base"/>
            <a:r>
              <a:rPr lang="en-US" i="1" dirty="0"/>
              <a:t>Number of Job Openings: 2,560</a:t>
            </a:r>
          </a:p>
          <a:p>
            <a:pPr fontAlgn="base"/>
            <a:r>
              <a:rPr lang="en-US" i="1" dirty="0"/>
              <a:t>Median Base Salary: $90,000</a:t>
            </a:r>
          </a:p>
          <a:p>
            <a:pPr marL="0" indent="0" fontAlgn="base">
              <a:buNone/>
            </a:pPr>
            <a:r>
              <a:rPr lang="en-US" b="1" cap="all" dirty="0"/>
              <a:t>15. QA MANAGER</a:t>
            </a:r>
          </a:p>
          <a:p>
            <a:pPr fontAlgn="base"/>
            <a:r>
              <a:rPr lang="en-US" i="1" dirty="0"/>
              <a:t>Number of Job Openings: 3,749</a:t>
            </a:r>
          </a:p>
          <a:p>
            <a:pPr fontAlgn="base"/>
            <a:r>
              <a:rPr lang="en-US" i="1" dirty="0"/>
              <a:t>Median Base Salary: $85,000</a:t>
            </a:r>
          </a:p>
          <a:p>
            <a:pPr marL="0" indent="0" fontAlgn="base">
              <a:buNone/>
            </a:pPr>
            <a:r>
              <a:rPr lang="en-US" b="1" cap="all" dirty="0"/>
              <a:t>16. FINANCE MANAGER</a:t>
            </a:r>
          </a:p>
          <a:p>
            <a:pPr fontAlgn="base"/>
            <a:r>
              <a:rPr lang="en-US" i="1" dirty="0"/>
              <a:t>Number of Job Openings: 1,632</a:t>
            </a:r>
          </a:p>
          <a:p>
            <a:pPr fontAlgn="base"/>
            <a:r>
              <a:rPr lang="en-US" i="1" dirty="0"/>
              <a:t>Median Base Salary: $115,000</a:t>
            </a:r>
          </a:p>
          <a:p>
            <a:pPr marL="0" indent="0" fontAlgn="base">
              <a:buNone/>
            </a:pPr>
            <a:r>
              <a:rPr lang="en-US" b="1" cap="all" dirty="0"/>
              <a:t>17. BUSINESS DEVELOPMENT MANAGER</a:t>
            </a:r>
          </a:p>
          <a:p>
            <a:pPr fontAlgn="base"/>
            <a:r>
              <a:rPr lang="en-US" i="1" dirty="0"/>
              <a:t>Number of Job Openings: 2,906</a:t>
            </a:r>
          </a:p>
          <a:p>
            <a:pPr fontAlgn="base"/>
            <a:r>
              <a:rPr lang="en-US" i="1" dirty="0"/>
              <a:t>Median Base Salary: $80,000</a:t>
            </a:r>
          </a:p>
          <a:p>
            <a:pPr marL="0" indent="0" fontAlgn="base">
              <a:buNone/>
            </a:pPr>
            <a:r>
              <a:rPr lang="en-US" b="1" cap="all" dirty="0"/>
              <a:t>18. UX DESIGNER</a:t>
            </a:r>
          </a:p>
          <a:p>
            <a:pPr fontAlgn="base"/>
            <a:r>
              <a:rPr lang="en-US" i="1" dirty="0"/>
              <a:t>Number of Job Openings: 863</a:t>
            </a:r>
          </a:p>
          <a:p>
            <a:pPr fontAlgn="base"/>
            <a:r>
              <a:rPr lang="en-US" i="1" dirty="0"/>
              <a:t>Median Base Salary: $91,800</a:t>
            </a:r>
          </a:p>
          <a:p>
            <a:pPr marL="0" indent="0" fontAlgn="base">
              <a:buNone/>
            </a:pPr>
            <a:r>
              <a:rPr lang="en-US" b="1" cap="all" dirty="0"/>
              <a:t>19. STRATEGY MANAGER</a:t>
            </a:r>
          </a:p>
          <a:p>
            <a:pPr fontAlgn="base"/>
            <a:r>
              <a:rPr lang="en-US" i="1" dirty="0"/>
              <a:t>Number of Job Openings: 631</a:t>
            </a:r>
          </a:p>
          <a:p>
            <a:pPr fontAlgn="base"/>
            <a:r>
              <a:rPr lang="en-US" i="1" dirty="0"/>
              <a:t>Median Base Salary: $130,000</a:t>
            </a:r>
          </a:p>
          <a:p>
            <a:pPr marL="0" indent="0" fontAlgn="base">
              <a:buNone/>
            </a:pPr>
            <a:r>
              <a:rPr lang="en-US" b="1" cap="all" dirty="0"/>
              <a:t>20. TECHNICAL ACCOUNT MANAGER</a:t>
            </a:r>
          </a:p>
          <a:p>
            <a:pPr fontAlgn="base"/>
            <a:r>
              <a:rPr lang="en-US" i="1" dirty="0"/>
              <a:t>Number of Job Openings: 1,160</a:t>
            </a:r>
          </a:p>
          <a:p>
            <a:pPr fontAlgn="base"/>
            <a:r>
              <a:rPr lang="en-US" i="1" dirty="0"/>
              <a:t>Median Base Salary: $69,548</a:t>
            </a:r>
          </a:p>
          <a:p>
            <a:pPr marL="0" indent="0" fontAlgn="base">
              <a:buNone/>
            </a:pPr>
            <a:r>
              <a:rPr lang="en-US" b="1" cap="all" dirty="0"/>
              <a:t>21. CONSULTANT</a:t>
            </a:r>
          </a:p>
          <a:p>
            <a:pPr fontAlgn="base"/>
            <a:r>
              <a:rPr lang="en-US" i="1" dirty="0"/>
              <a:t>Number of Job Openings: 1,071</a:t>
            </a:r>
          </a:p>
          <a:p>
            <a:pPr fontAlgn="base"/>
            <a:r>
              <a:rPr lang="en-US" i="1" dirty="0"/>
              <a:t>Median Base Salary: $84,000</a:t>
            </a:r>
          </a:p>
          <a:p>
            <a:pPr marL="0" indent="0" fontAlgn="base">
              <a:buNone/>
            </a:pPr>
            <a:r>
              <a:rPr lang="en-US" b="1" cap="all" dirty="0"/>
              <a:t>22. CONSTRUCTION SUPERINTENDENT</a:t>
            </a:r>
          </a:p>
          <a:p>
            <a:pPr fontAlgn="base"/>
            <a:r>
              <a:rPr lang="en-US" i="1" dirty="0"/>
              <a:t>Number of Job Openings: 1,054</a:t>
            </a:r>
          </a:p>
          <a:p>
            <a:pPr fontAlgn="base"/>
            <a:r>
              <a:rPr lang="en-US" i="1" dirty="0"/>
              <a:t>Median Base Salary: $78,000</a:t>
            </a:r>
          </a:p>
          <a:p>
            <a:pPr marL="0" indent="0" fontAlgn="base">
              <a:buNone/>
            </a:pPr>
            <a:r>
              <a:rPr lang="en-US" b="1" cap="all" dirty="0"/>
              <a:t>23. NURSE PRACTITIONER</a:t>
            </a:r>
          </a:p>
          <a:p>
            <a:pPr fontAlgn="base"/>
            <a:r>
              <a:rPr lang="en-US" i="1" dirty="0"/>
              <a:t>Number of Job Openings: 5,624</a:t>
            </a:r>
          </a:p>
          <a:p>
            <a:pPr fontAlgn="base"/>
            <a:r>
              <a:rPr lang="en-US" i="1" dirty="0"/>
              <a:t>Median Base Salary: $99,500</a:t>
            </a:r>
          </a:p>
          <a:p>
            <a:pPr marL="0" indent="0" fontAlgn="base">
              <a:buNone/>
            </a:pPr>
            <a:r>
              <a:rPr lang="en-US" b="1" cap="all" dirty="0"/>
              <a:t>24. ELECTRICAL ENGINEER</a:t>
            </a:r>
          </a:p>
          <a:p>
            <a:pPr fontAlgn="base"/>
            <a:r>
              <a:rPr lang="en-US" i="1" dirty="0"/>
              <a:t>Number of Job Openings: 2,516</a:t>
            </a:r>
          </a:p>
          <a:p>
            <a:pPr fontAlgn="base"/>
            <a:r>
              <a:rPr lang="en-US" i="1" dirty="0"/>
              <a:t>Median Base Salary: $76,900</a:t>
            </a:r>
          </a:p>
          <a:p>
            <a:pPr marL="0" indent="0" fontAlgn="base">
              <a:buNone/>
            </a:pPr>
            <a:r>
              <a:rPr lang="en-US" b="1" cap="all" dirty="0"/>
              <a:t>25. SOFTWARE ARCHITECT</a:t>
            </a:r>
          </a:p>
          <a:p>
            <a:pPr fontAlgn="base"/>
            <a:r>
              <a:rPr lang="en-US" i="1" dirty="0"/>
              <a:t>Number of Job Openings: 653</a:t>
            </a:r>
          </a:p>
          <a:p>
            <a:pPr fontAlgn="base"/>
            <a:r>
              <a:rPr lang="en-US" i="1" dirty="0"/>
              <a:t>Median Base Salary: $130,000</a:t>
            </a: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84746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sr-Latn-RS" dirty="0" smtClean="0">
                <a:latin typeface="Myriad Pro" panose="020B0503030403020204" pitchFamily="34" charset="0"/>
              </a:rPr>
              <a:t>Programiranje je zanimanje sadašnjosti i budućnosti.</a:t>
            </a:r>
            <a:endParaRPr lang="sr-Latn-RS" dirty="0"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0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sr-Latn-RS" dirty="0" smtClean="0">
                <a:latin typeface="Myriad Pro" panose="020B0503030403020204" pitchFamily="34" charset="0"/>
              </a:rPr>
              <a:t>U Srbiji, kao i u svetu nema dovoljno programera.</a:t>
            </a:r>
            <a:endParaRPr lang="sr-Latn-RS" dirty="0"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8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/>
          <a:lstStyle/>
          <a:p>
            <a:pPr algn="ctr"/>
            <a:r>
              <a:rPr lang="sr-Latn-RS" dirty="0" smtClean="0">
                <a:latin typeface="Myriad Pro" panose="020B0503030403020204" pitchFamily="34" charset="0"/>
              </a:rPr>
              <a:t>Primeri</a:t>
            </a:r>
            <a:endParaRPr lang="sr-Latn-RS" dirty="0"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5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tartit.rs/media/seven-bridges-1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6" y="0"/>
            <a:ext cx="38571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startit.rs/media/seven-bridges-8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141" y="0"/>
            <a:ext cx="3428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6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officesnapshots.com/wp-content/uploads/2016/04/devana-office-design-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11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0"/>
          <a:ext cx="9144000" cy="6027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Image" r:id="rId4" imgW="14044320" imgH="9257040" progId="Photoshop.Image.15">
                  <p:embed/>
                </p:oleObj>
              </mc:Choice>
              <mc:Fallback>
                <p:oleObj name="Image" r:id="rId4" imgW="14044320" imgH="925704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027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2825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media.glassdoor.com/l/2a/6a/f9/44/game-ro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221" y="0"/>
            <a:ext cx="956040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75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460" y="1997368"/>
            <a:ext cx="7886700" cy="994172"/>
          </a:xfrm>
        </p:spPr>
        <p:txBody>
          <a:bodyPr/>
          <a:lstStyle/>
          <a:p>
            <a:pPr algn="ctr"/>
            <a:r>
              <a:rPr lang="sr-Latn-RS" dirty="0" smtClean="0">
                <a:latin typeface="Myriad Pro" panose="020B0503030403020204" pitchFamily="34" charset="0"/>
              </a:rPr>
              <a:t>Tehnološko preduzetništvo</a:t>
            </a:r>
            <a:endParaRPr lang="sr-Latn-RS" dirty="0"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44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s://i.ytimg.com/vi/AUTZudferI8/maxres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24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3867</TotalTime>
  <Words>1096</Words>
  <Application>Microsoft Office PowerPoint</Application>
  <PresentationFormat>On-screen Show (16:9)</PresentationFormat>
  <Paragraphs>283</Paragraphs>
  <Slides>35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6" baseType="lpstr">
      <vt:lpstr>Antenna Light</vt:lpstr>
      <vt:lpstr>Arial</vt:lpstr>
      <vt:lpstr>Calibri</vt:lpstr>
      <vt:lpstr>Calibri Light</vt:lpstr>
      <vt:lpstr>Myriad Pro</vt:lpstr>
      <vt:lpstr>Tahoma</vt:lpstr>
      <vt:lpstr>Verdana</vt:lpstr>
      <vt:lpstr>Wingdings</vt:lpstr>
      <vt:lpstr>Office Theme</vt:lpstr>
      <vt:lpstr>1_Office Theme</vt:lpstr>
      <vt:lpstr>Image</vt:lpstr>
      <vt:lpstr>PowerPoint Presentation</vt:lpstr>
      <vt:lpstr>Uvod</vt:lpstr>
      <vt:lpstr>Šta očekujemo od vas?</vt:lpstr>
      <vt:lpstr>Prijava i rokovi</vt:lpstr>
      <vt:lpstr>Naš tim</vt:lpstr>
      <vt:lpstr>Dosadašnja iskustva</vt:lpstr>
      <vt:lpstr>Operativni sistemi za aplikacije </vt:lpstr>
      <vt:lpstr>Aplikacije koje je razvio Telekom Srbija</vt:lpstr>
      <vt:lpstr> </vt:lpstr>
      <vt:lpstr>Aplikacije nagrađene na 5. mts app konkursu </vt:lpstr>
      <vt:lpstr>Specijalna nagrada</vt:lpstr>
      <vt:lpstr>  Kriterijumi za ocenu aplikacija</vt:lpstr>
      <vt:lpstr>Forum </vt:lpstr>
      <vt:lpstr>Šta postavljate na forum do 21. novembra </vt:lpstr>
      <vt:lpstr>Korisne informacije</vt:lpstr>
      <vt:lpstr>Cilj</vt:lpstr>
      <vt:lpstr>Pitanja?</vt:lpstr>
      <vt:lpstr>PowerPoint Presentation</vt:lpstr>
      <vt:lpstr>Prvi put na mts app konkursu.</vt:lpstr>
      <vt:lpstr>PowerPoint Presentation</vt:lpstr>
      <vt:lpstr>Programiranje za iOS platformu</vt:lpstr>
      <vt:lpstr>PowerPoint Presentation</vt:lpstr>
      <vt:lpstr>Zašto?</vt:lpstr>
      <vt:lpstr>PowerPoint Presentation</vt:lpstr>
      <vt:lpstr>Zašto učestvovati u mts app konkursu?</vt:lpstr>
      <vt:lpstr>PowerPoint Presentation</vt:lpstr>
      <vt:lpstr>Programiranje je zanimanje sadašnjosti i budućnosti.</vt:lpstr>
      <vt:lpstr>U Srbiji, kao i u svetu nema dovoljno programera.</vt:lpstr>
      <vt:lpstr>Primeri</vt:lpstr>
      <vt:lpstr>PowerPoint Presentation</vt:lpstr>
      <vt:lpstr>PowerPoint Presentation</vt:lpstr>
      <vt:lpstr>PowerPoint Presentation</vt:lpstr>
      <vt:lpstr>PowerPoint Presentation</vt:lpstr>
      <vt:lpstr>Tehnološko preduzetništvo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Zdravko Kevreshan</dc:creator>
  <cp:lastModifiedBy>Miroslava Tešin-Popović</cp:lastModifiedBy>
  <cp:revision>124</cp:revision>
  <dcterms:created xsi:type="dcterms:W3CDTF">2015-01-27T13:34:30Z</dcterms:created>
  <dcterms:modified xsi:type="dcterms:W3CDTF">2016-10-06T12:15:17Z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ffdeb149-9d1b-424a-8242-9730baee624d</vt:lpwstr>
  </property>
  <property fmtid="{D5CDD505-2E9C-101B-9397-08002B2CF9AE}" pid="3" name="TelekomSerbiaKLASIFIKACIJA">
    <vt:lpwstr>НЕКЛАСИФИКОВАНО</vt:lpwstr>
  </property>
</Properties>
</file>